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373" r:id="rId1"/>
  </p:sldMasterIdLst>
  <p:notesMasterIdLst>
    <p:notesMasterId r:id="rId22"/>
  </p:notesMasterIdLst>
  <p:handoutMasterIdLst>
    <p:handoutMasterId r:id="rId23"/>
  </p:handoutMasterIdLst>
  <p:sldIdLst>
    <p:sldId id="256" r:id="rId2"/>
    <p:sldId id="586" r:id="rId3"/>
    <p:sldId id="587" r:id="rId4"/>
    <p:sldId id="579" r:id="rId5"/>
    <p:sldId id="597" r:id="rId6"/>
    <p:sldId id="598" r:id="rId7"/>
    <p:sldId id="580" r:id="rId8"/>
    <p:sldId id="578" r:id="rId9"/>
    <p:sldId id="589" r:id="rId10"/>
    <p:sldId id="596" r:id="rId11"/>
    <p:sldId id="571" r:id="rId12"/>
    <p:sldId id="607" r:id="rId13"/>
    <p:sldId id="593" r:id="rId14"/>
    <p:sldId id="553" r:id="rId15"/>
    <p:sldId id="606" r:id="rId16"/>
    <p:sldId id="600" r:id="rId17"/>
    <p:sldId id="604" r:id="rId18"/>
    <p:sldId id="601" r:id="rId19"/>
    <p:sldId id="602" r:id="rId20"/>
    <p:sldId id="603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6949" autoAdjust="0"/>
  </p:normalViewPr>
  <p:slideViewPr>
    <p:cSldViewPr snapToGrid="0" snapToObjects="1">
      <p:cViewPr varScale="1">
        <p:scale>
          <a:sx n="57" d="100"/>
          <a:sy n="57" d="100"/>
        </p:scale>
        <p:origin x="-25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1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F33694-7D96-9E45-85C8-90270390A1DD}" type="datetimeFigureOut">
              <a:rPr lang="en-US" smtClean="0"/>
              <a:t>8/11/12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718221-F2C9-654C-830A-B6CAD1306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4673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5419D-BD0B-A741-A559-F9EA484ADA67}" type="datetimeFigureOut">
              <a:rPr lang="en-US" smtClean="0"/>
              <a:t>8/11/12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90217E-CD0F-B146-A013-B9F5B80256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093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0217E-CD0F-B146-A013-B9F5B802566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9669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in defining this abstraction, we wanted</a:t>
            </a:r>
            <a:r>
              <a:rPr lang="en-US" baseline="0" dirty="0" smtClean="0"/>
              <a:t> to </a:t>
            </a:r>
            <a:r>
              <a:rPr lang="en-US" dirty="0" smtClean="0"/>
              <a:t>allow</a:t>
            </a:r>
            <a:r>
              <a:rPr lang="en-US" baseline="0" dirty="0" smtClean="0"/>
              <a:t> customers to restrict which nodes can access their data</a:t>
            </a:r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but, for the purpose of data mobility, we want to allow any node that meets customers’ requirements to access it</a:t>
            </a:r>
            <a:endParaRPr lang="en-US" dirty="0" smtClean="0"/>
          </a:p>
          <a:p>
            <a:endParaRPr lang="en-US" dirty="0" smtClean="0"/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 smtClean="0"/>
              <a:t>to support</a:t>
            </a:r>
            <a:r>
              <a:rPr lang="en-US" baseline="0" dirty="0" smtClean="0"/>
              <a:t> this, p</a:t>
            </a:r>
            <a:r>
              <a:rPr lang="en-US" dirty="0" smtClean="0"/>
              <a:t>olicy-sealed</a:t>
            </a:r>
            <a:r>
              <a:rPr lang="en-US" baseline="0" dirty="0" smtClean="0"/>
              <a:t> data is an abstraction that d</a:t>
            </a:r>
            <a:r>
              <a:rPr lang="en-US" dirty="0" smtClean="0"/>
              <a:t>efines</a:t>
            </a:r>
            <a:r>
              <a:rPr lang="en-US" baseline="0" dirty="0" smtClean="0"/>
              <a:t> two primitives seal / unseal: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	- seal takes as input a piece of data and a customer-defined policy and encrypts and binds the data to a policy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	- unseal decrypts the resulting envelope </a:t>
            </a:r>
            <a:r>
              <a:rPr lang="en-US" baseline="0" dirty="0" err="1" smtClean="0"/>
              <a:t>iif</a:t>
            </a:r>
            <a:r>
              <a:rPr lang="en-US" baseline="0" dirty="0" smtClean="0"/>
              <a:t> this operation is executed on a node whose configuration meets the policy</a:t>
            </a:r>
            <a:endParaRPr lang="en-US" dirty="0" smtClean="0"/>
          </a:p>
          <a:p>
            <a:endParaRPr lang="en-US" dirty="0" smtClean="0"/>
          </a:p>
          <a:p>
            <a:pPr marL="171450" indent="-171450">
              <a:buFontTx/>
              <a:buChar char="-"/>
            </a:pPr>
            <a:r>
              <a:rPr lang="en-US" dirty="0" smtClean="0"/>
              <a:t>To illustrate how it works</a:t>
            </a:r>
            <a:r>
              <a:rPr lang="en-US" baseline="0" dirty="0" smtClean="0"/>
              <a:t> consider the following example</a:t>
            </a:r>
            <a:r>
              <a:rPr lang="en-US" dirty="0" smtClean="0"/>
              <a:t>:</a:t>
            </a:r>
          </a:p>
          <a:p>
            <a:pPr marL="628650" lvl="1" indent="-171450">
              <a:buFontTx/>
              <a:buChar char="-"/>
            </a:pPr>
            <a:r>
              <a:rPr lang="en-US" dirty="0" smtClean="0"/>
              <a:t>Cloud</a:t>
            </a:r>
            <a:r>
              <a:rPr lang="en-US" baseline="0" dirty="0" smtClean="0"/>
              <a:t> illustrates two kinds of nodes, each with a different </a:t>
            </a:r>
            <a:r>
              <a:rPr lang="en-US" baseline="0" dirty="0" err="1" smtClean="0"/>
              <a:t>config</a:t>
            </a:r>
            <a:r>
              <a:rPr lang="en-US" baseline="0" dirty="0" smtClean="0"/>
              <a:t> (blue and yellow)</a:t>
            </a:r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To ensure that the data can only be accessible to the yellow nodes, the customer specifies a policy accordingly, seals the data (operation shown w/ the black star), and sends it to the cloud</a:t>
            </a:r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In the cloud, unseal (represented with the white star) will only work on yellow nodes and will fail on blue nodes</a:t>
            </a:r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If the data or the VM needs to be migrated or stored, the hosting node only re-seal the data with the original policy</a:t>
            </a:r>
          </a:p>
          <a:p>
            <a:pPr marL="628650" lvl="1" indent="-171450">
              <a:buFontTx/>
              <a:buChar char="-"/>
            </a:pPr>
            <a:endParaRPr lang="en-US" baseline="0" dirty="0" smtClean="0"/>
          </a:p>
          <a:p>
            <a:pPr marL="171450" lvl="0" indent="-171450">
              <a:buFontTx/>
              <a:buChar char="-"/>
            </a:pPr>
            <a:r>
              <a:rPr lang="en-US" dirty="0" smtClean="0"/>
              <a:t>Let’s now see what kind of</a:t>
            </a:r>
            <a:r>
              <a:rPr lang="en-US" baseline="0" dirty="0" smtClean="0"/>
              <a:t> policies are supported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0217E-CD0F-B146-A013-B9F5B802566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8495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baseline="0" dirty="0" smtClean="0"/>
              <a:t>In policy-sealed data, the configuration of nodes is expressed in terms of attributes, which are basically key-value </a:t>
            </a:r>
            <a:r>
              <a:rPr lang="en-US" baseline="0" dirty="0" smtClean="0"/>
              <a:t>pairs</a:t>
            </a:r>
            <a:endParaRPr lang="en-US" baseline="0" dirty="0" smtClean="0"/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These attributes then map to a specific TPM id or TPM </a:t>
            </a:r>
            <a:r>
              <a:rPr lang="en-US" baseline="0" dirty="0" smtClean="0"/>
              <a:t>hash</a:t>
            </a:r>
            <a:endParaRPr lang="en-US" baseline="0" dirty="0" smtClean="0"/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When mapped to TPM hashes, attributes can express software features, e.g., the service name and the model and version of the </a:t>
            </a:r>
            <a:r>
              <a:rPr lang="en-US" baseline="0" dirty="0" smtClean="0"/>
              <a:t>hypervisor</a:t>
            </a:r>
            <a:endParaRPr lang="en-US" baseline="0" dirty="0" smtClean="0"/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When mapped to TPM ids, attributes can express hardware features, e.g., the country or the zone where the cloud node is </a:t>
            </a:r>
            <a:r>
              <a:rPr lang="en-US" baseline="0" dirty="0" smtClean="0"/>
              <a:t>placed</a:t>
            </a:r>
            <a:endParaRPr lang="en-US" baseline="0" dirty="0" smtClean="0"/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The specification and meaning of attributes is entirely defined by the cloud provider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Policies</a:t>
            </a:r>
            <a:r>
              <a:rPr lang="en-US" baseline="0" dirty="0" smtClean="0"/>
              <a:t>:</a:t>
            </a:r>
            <a:endParaRPr lang="en-US" baseline="0" dirty="0" smtClean="0"/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Customers can then select the configurations they trust by specifying a policy over the attributes supported by the cloud </a:t>
            </a:r>
            <a:r>
              <a:rPr lang="en-US" baseline="0" dirty="0" smtClean="0"/>
              <a:t>provider</a:t>
            </a:r>
            <a:endParaRPr lang="en-US" baseline="0" dirty="0" smtClean="0"/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A policy is a logic expression over these attributes, for example it can bind the data to nodes allocated to the EC2 service, running </a:t>
            </a:r>
            <a:r>
              <a:rPr lang="en-US" baseline="0" dirty="0" err="1" smtClean="0"/>
              <a:t>CloudVisor</a:t>
            </a:r>
            <a:r>
              <a:rPr lang="en-US" baseline="0" dirty="0" smtClean="0"/>
              <a:t> version greater than 1, located in </a:t>
            </a:r>
            <a:r>
              <a:rPr lang="en-US" baseline="0" dirty="0" err="1" smtClean="0"/>
              <a:t>germany</a:t>
            </a:r>
            <a:r>
              <a:rPr lang="en-US" baseline="0" dirty="0" smtClean="0"/>
              <a:t> or in the </a:t>
            </a:r>
            <a:r>
              <a:rPr lang="en-US" baseline="0" dirty="0" err="1" smtClean="0"/>
              <a:t>eu</a:t>
            </a:r>
            <a:endParaRPr lang="en-US" baseline="0" dirty="0" smtClean="0"/>
          </a:p>
          <a:p>
            <a:pPr marL="628650" marR="0" lvl="1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 smtClean="0"/>
              <a:t>This feature gives a lot of flexibility for customers to</a:t>
            </a:r>
            <a:r>
              <a:rPr lang="en-US" baseline="0" dirty="0" smtClean="0"/>
              <a:t> specify their </a:t>
            </a:r>
            <a:r>
              <a:rPr lang="en-US" baseline="0" dirty="0" smtClean="0"/>
              <a:t>preferences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0217E-CD0F-B146-A013-B9F5B802566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6403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0217E-CD0F-B146-A013-B9F5B802566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0341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Excalibur </a:t>
            </a:r>
            <a:r>
              <a:rPr lang="en-US" dirty="0" smtClean="0"/>
              <a:t>is</a:t>
            </a:r>
            <a:r>
              <a:rPr lang="en-US" baseline="0" dirty="0" smtClean="0"/>
              <a:t> a system that overcomes the limitations of TPMs in the cloud</a:t>
            </a:r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It exposes the policy-sealed data abstraction which allows customers to restrict which nodes they trust to access their data by specifying a policy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Excalibur comprises two main components: a client-side library and a </a:t>
            </a:r>
            <a:r>
              <a:rPr lang="en-US" baseline="0" dirty="0" smtClean="0"/>
              <a:t>monitor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The library exposes an interface that offers the policy-sealed data for customers and nodes</a:t>
            </a:r>
          </a:p>
          <a:p>
            <a:pPr marL="1085850" lvl="2" indent="-171450">
              <a:buFontTx/>
              <a:buChar char="-"/>
            </a:pPr>
            <a:r>
              <a:rPr lang="en-US" baseline="0" dirty="0" smtClean="0"/>
              <a:t>Customers can use it to bind their data to a policy, and nodes to request access to the data</a:t>
            </a:r>
          </a:p>
          <a:p>
            <a:pPr marL="628650" lvl="1" indent="-171450">
              <a:buFontTx/>
              <a:buChar char="-"/>
            </a:pPr>
            <a:endParaRPr lang="en-US" baseline="0" dirty="0" smtClean="0"/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The monitor is a central component that operates in background and coordinates the enforcement of these </a:t>
            </a:r>
            <a:r>
              <a:rPr lang="en-US" baseline="0" dirty="0" smtClean="0"/>
              <a:t>policies</a:t>
            </a:r>
            <a:endParaRPr lang="en-US" baseline="0" dirty="0" smtClean="0"/>
          </a:p>
          <a:p>
            <a:pPr marL="1085850" lvl="2" indent="-171450">
              <a:buFontTx/>
              <a:buChar char="-"/>
            </a:pPr>
            <a:r>
              <a:rPr lang="en-US" baseline="0" dirty="0" smtClean="0"/>
              <a:t>This coordination is done in two steps:</a:t>
            </a:r>
          </a:p>
          <a:p>
            <a:pPr marL="1543050" lvl="3" indent="-171450">
              <a:buFontTx/>
              <a:buChar char="-"/>
            </a:pPr>
            <a:r>
              <a:rPr lang="en-US" baseline="0" dirty="0" smtClean="0"/>
              <a:t>1</a:t>
            </a:r>
            <a:r>
              <a:rPr lang="en-US" baseline="30000" dirty="0" smtClean="0"/>
              <a:t>st</a:t>
            </a:r>
            <a:r>
              <a:rPr lang="en-US" baseline="0" dirty="0" smtClean="0"/>
              <a:t>, it checks the configurations of each node by running a remote attestation protocol and sending a credential to the nodes</a:t>
            </a:r>
          </a:p>
          <a:p>
            <a:pPr marL="1543050" lvl="3" indent="-171450">
              <a:buFontTx/>
              <a:buChar char="-"/>
            </a:pPr>
            <a:r>
              <a:rPr lang="en-US" baseline="0" dirty="0" smtClean="0"/>
              <a:t>This credential is a CP-ABE key that embeds the configuration attributes of the node</a:t>
            </a:r>
          </a:p>
          <a:p>
            <a:pPr marL="1543050" lvl="3" indent="-171450">
              <a:buFontTx/>
              <a:buChar char="-"/>
            </a:pPr>
            <a:r>
              <a:rPr lang="en-US" baseline="0" dirty="0" smtClean="0"/>
              <a:t>2</a:t>
            </a:r>
            <a:r>
              <a:rPr lang="en-US" baseline="30000" dirty="0" smtClean="0"/>
              <a:t>nd</a:t>
            </a:r>
            <a:r>
              <a:rPr lang="en-US" baseline="0" dirty="0" smtClean="0"/>
              <a:t>, policies can then be enforced entirely at the client-side due to the properties of CP-</a:t>
            </a:r>
            <a:r>
              <a:rPr lang="en-US" baseline="0" dirty="0" smtClean="0"/>
              <a:t>ABE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0217E-CD0F-B146-A013-B9F5B802566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6903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At a high-level</a:t>
            </a:r>
            <a:r>
              <a:rPr lang="en-US" baseline="0" dirty="0" smtClean="0"/>
              <a:t>, the monitor is responsible for mediating the access to the cloud nodes’ TPMs and coordinating the enforcement of policy-sealed data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It plays three main roles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First, it keeps track of the node identities and of TPM-based attestations as to hide the low-level details from users</a:t>
            </a:r>
          </a:p>
          <a:p>
            <a:pPr marL="628650" lvl="1" indent="-171450">
              <a:buFontTx/>
              <a:buChar char="-"/>
            </a:pPr>
            <a:endParaRPr lang="en-US" baseline="0" dirty="0" smtClean="0"/>
          </a:p>
          <a:p>
            <a:pPr marL="628650" lvl="1" indent="-171450">
              <a:buFontTx/>
              <a:buChar char="-"/>
            </a:pPr>
            <a:r>
              <a:rPr lang="en-US" dirty="0" smtClean="0"/>
              <a:t>Second, it keeps track of the node configurations expressed in the form of attributes, which cannot be attested</a:t>
            </a:r>
            <a:r>
              <a:rPr lang="en-US" baseline="0" dirty="0" smtClean="0"/>
              <a:t> via today’s TPMs</a:t>
            </a:r>
          </a:p>
          <a:p>
            <a:pPr marL="1085850" lvl="2" indent="-171450">
              <a:buFontTx/>
              <a:buChar char="-"/>
            </a:pPr>
            <a:r>
              <a:rPr lang="en-US" baseline="0" dirty="0" smtClean="0"/>
              <a:t>For example the location, etc.</a:t>
            </a:r>
          </a:p>
          <a:p>
            <a:pPr marL="1085850" lvl="2" indent="-171450">
              <a:buFontTx/>
              <a:buChar char="-"/>
            </a:pPr>
            <a:r>
              <a:rPr lang="en-US" baseline="0" dirty="0" smtClean="0"/>
              <a:t>In order to map these high-level attributes to node identities and hashes of software platforms, the monitor obtains this information from special certificates</a:t>
            </a:r>
          </a:p>
          <a:p>
            <a:pPr marL="1085850" lvl="2" indent="-171450">
              <a:buFontTx/>
              <a:buChar char="-"/>
            </a:pPr>
            <a:r>
              <a:rPr lang="en-US" baseline="0" dirty="0" smtClean="0"/>
              <a:t>These special certificates are emitted by trusted third parties which are responsible for assuring the correctness of the mapping (e.g., that a particular node with identity X is located in country Y)</a:t>
            </a:r>
          </a:p>
          <a:p>
            <a:pPr marL="1085850" lvl="2" indent="-171450">
              <a:buFontTx/>
              <a:buChar char="-"/>
            </a:pPr>
            <a:endParaRPr lang="en-US" baseline="0" dirty="0" smtClean="0"/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Third, it constitutes the root of trust of the entire cloud</a:t>
            </a:r>
          </a:p>
          <a:p>
            <a:pPr marL="1085850" lvl="2" indent="-171450">
              <a:buFontTx/>
              <a:buChar char="-"/>
            </a:pPr>
            <a:r>
              <a:rPr lang="en-US" baseline="0" dirty="0" smtClean="0"/>
              <a:t>Instead of attesting the cloud nodes, customers only need to attest the monitor to ensure that policy-sealed data is enforced in the cloud</a:t>
            </a:r>
          </a:p>
          <a:p>
            <a:pPr marL="1085850" lvl="2" indent="-171450">
              <a:buFontTx/>
              <a:buChar char="-"/>
            </a:pPr>
            <a:r>
              <a:rPr lang="en-US" dirty="0" smtClean="0"/>
              <a:t>This is necessary</a:t>
            </a:r>
            <a:r>
              <a:rPr lang="en-US" baseline="0" dirty="0" smtClean="0"/>
              <a:t> to ensure that the monitor hasn’t been tampered with before boot</a:t>
            </a:r>
          </a:p>
          <a:p>
            <a:pPr marL="1085850" lvl="2" indent="-171450">
              <a:buFontTx/>
              <a:buChar char="-"/>
            </a:pPr>
            <a:r>
              <a:rPr lang="en-US" baseline="0" dirty="0" smtClean="0"/>
              <a:t>The techniques for scaling the monitor can be found in our paper</a:t>
            </a:r>
          </a:p>
          <a:p>
            <a:pPr marL="628650" lvl="1" indent="-171450">
              <a:buFontTx/>
              <a:buChar char="-"/>
            </a:pPr>
            <a:endParaRPr lang="en-US" baseline="0" dirty="0" smtClean="0"/>
          </a:p>
          <a:p>
            <a:pPr marL="171450" lvl="0" indent="-171450">
              <a:buFontTx/>
              <a:buChar char="-"/>
            </a:pPr>
            <a:r>
              <a:rPr lang="en-US" baseline="0" dirty="0" smtClean="0"/>
              <a:t>Next we show how attribute-based encryption allows for the efficient enforcement of policies in the </a:t>
            </a:r>
            <a:r>
              <a:rPr lang="en-US" baseline="0" dirty="0" smtClean="0"/>
              <a:t>cloud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0217E-CD0F-B146-A013-B9F5B802566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4281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baseline="0" dirty="0" smtClean="0"/>
              <a:t>To </a:t>
            </a:r>
            <a:r>
              <a:rPr lang="en-US" baseline="0" dirty="0" smtClean="0"/>
              <a:t>enforce the customer-defined policies, we use </a:t>
            </a:r>
            <a:r>
              <a:rPr lang="en-US" baseline="0" dirty="0" err="1" smtClean="0"/>
              <a:t>ciphertext</a:t>
            </a:r>
            <a:r>
              <a:rPr lang="en-US" baseline="0" dirty="0" smtClean="0"/>
              <a:t>-policy attribute-based encryption, or CP-ABE for short</a:t>
            </a:r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Essentially, customers use a CP-ABE encryption key for sealing data</a:t>
            </a:r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To unseal the data successfully, nodes need to own a CP-ABE decryption key embedding a set of attributes that satisfies the policy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It works as follows:</a:t>
            </a:r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In the setup phase, the monitor generates a master key and an encryption key, which is revealed to customers; the master key is kept secret</a:t>
            </a:r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After the attestation of each node, the monitor sends a decryption key that contains attributes according to the configuration of the node</a:t>
            </a:r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Customers can then seal the data w/ encryption key, and nodes unseal with the decryption key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Benefits:</a:t>
            </a:r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With CPABE, all seal / unseal operations take place at the client side thereby avoiding the monitor to become a bottleneck</a:t>
            </a:r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Furthermore, CPABE facilitates key management because only a single decryption key needs to be generated per unique node configuration</a:t>
            </a:r>
          </a:p>
          <a:p>
            <a:pPr marL="628650" lvl="1" indent="-171450">
              <a:buFontTx/>
              <a:buChar char="-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0217E-CD0F-B146-A013-B9F5B802566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7672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0217E-CD0F-B146-A013-B9F5B802566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8320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smtClean="0"/>
              <a:t>In this talk we try two answer two questions:…</a:t>
            </a:r>
            <a:endParaRPr lang="en-US" dirty="0" smtClean="0"/>
          </a:p>
          <a:p>
            <a:pPr marL="171450" indent="-171450">
              <a:buFontTx/>
              <a:buChar char="-"/>
            </a:pPr>
            <a:endParaRPr lang="en-US" dirty="0" smtClean="0"/>
          </a:p>
          <a:p>
            <a:pPr marL="171450" indent="-171450">
              <a:buFontTx/>
              <a:buChar char="-"/>
            </a:pPr>
            <a:r>
              <a:rPr lang="en-US" dirty="0" smtClean="0"/>
              <a:t>To </a:t>
            </a:r>
            <a:r>
              <a:rPr lang="en-US" dirty="0" smtClean="0"/>
              <a:t>evaluate the system we built several benchmarks</a:t>
            </a:r>
            <a:r>
              <a:rPr lang="en-US" baseline="0" dirty="0" smtClean="0"/>
              <a:t> and implemented a cloud service akin to </a:t>
            </a:r>
            <a:r>
              <a:rPr lang="en-US" baseline="0" dirty="0" smtClean="0"/>
              <a:t>EC2</a:t>
            </a:r>
            <a:endParaRPr lang="en-US" baseline="0" dirty="0" smtClean="0"/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This service supports the location </a:t>
            </a:r>
            <a:r>
              <a:rPr lang="en-US" baseline="0" dirty="0" smtClean="0"/>
              <a:t>attribute</a:t>
            </a:r>
            <a:endParaRPr lang="en-US" baseline="0" dirty="0" smtClean="0"/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And it is based on Eucalyptus / </a:t>
            </a:r>
            <a:r>
              <a:rPr lang="en-US" baseline="0" dirty="0" err="1" smtClean="0"/>
              <a:t>Xen</a:t>
            </a:r>
            <a:r>
              <a:rPr lang="en-US" baseline="0" dirty="0" smtClean="0"/>
              <a:t> cloud platform, which we extended to secure all the VM operations using </a:t>
            </a:r>
            <a:r>
              <a:rPr lang="en-US" baseline="0" dirty="0" smtClean="0"/>
              <a:t>Excalibur</a:t>
            </a:r>
            <a:endParaRPr lang="en-US" baseline="0" dirty="0" smtClean="0"/>
          </a:p>
          <a:p>
            <a:pPr marL="1085850" lvl="2" indent="-171450">
              <a:buFontTx/>
              <a:buChar char="-"/>
            </a:pPr>
            <a:r>
              <a:rPr lang="en-US" baseline="0" dirty="0" smtClean="0"/>
              <a:t>Thus, whenever the VM migrates or is suspended we have to seal / unseal its state</a:t>
            </a:r>
          </a:p>
          <a:p>
            <a:pPr marL="1085850" lvl="2" indent="-171450">
              <a:buFontTx/>
              <a:buChar char="-"/>
            </a:pPr>
            <a:endParaRPr lang="en-US" baseline="0" dirty="0" smtClean="0"/>
          </a:p>
          <a:p>
            <a:pPr marL="171450" lvl="0" indent="-171450">
              <a:buFontTx/>
              <a:buChar char="-"/>
            </a:pPr>
            <a:r>
              <a:rPr lang="en-US" baseline="0" dirty="0" smtClean="0"/>
              <a:t>We evaluated our prototype on a </a:t>
            </a:r>
            <a:r>
              <a:rPr lang="en-US" baseline="0" dirty="0" err="1" smtClean="0"/>
              <a:t>testbed</a:t>
            </a:r>
            <a:r>
              <a:rPr lang="en-US" baseline="0" dirty="0" smtClean="0"/>
              <a:t> comprising a single monitor and multiple </a:t>
            </a:r>
            <a:r>
              <a:rPr lang="en-US" baseline="0" dirty="0" smtClean="0"/>
              <a:t>nodes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0217E-CD0F-B146-A013-B9F5B802566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9197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To </a:t>
            </a:r>
            <a:r>
              <a:rPr lang="en-US" dirty="0" smtClean="0"/>
              <a:t>have</a:t>
            </a:r>
            <a:r>
              <a:rPr lang="en-US" baseline="0" dirty="0" smtClean="0"/>
              <a:t> an idea of the performance of our system on a real service,</a:t>
            </a:r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we plot the time of the VM management operations of our modified cloud service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We show the four main operations for creation, save, restore, and migrate</a:t>
            </a:r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Each bar has three basic components:</a:t>
            </a:r>
          </a:p>
          <a:p>
            <a:pPr marL="1085850" lvl="2" indent="-171450">
              <a:buFontTx/>
              <a:buChar char="-"/>
            </a:pPr>
            <a:r>
              <a:rPr lang="en-US" baseline="0" dirty="0" smtClean="0"/>
              <a:t>the yellow is the baseline </a:t>
            </a:r>
            <a:r>
              <a:rPr lang="en-US" baseline="0" dirty="0" err="1" smtClean="0"/>
              <a:t>tiime</a:t>
            </a:r>
            <a:r>
              <a:rPr lang="en-US" baseline="0" dirty="0" smtClean="0"/>
              <a:t> that </a:t>
            </a:r>
            <a:r>
              <a:rPr lang="en-US" baseline="0" dirty="0" err="1" smtClean="0"/>
              <a:t>Xen</a:t>
            </a:r>
            <a:r>
              <a:rPr lang="en-US" baseline="0" dirty="0" smtClean="0"/>
              <a:t> takes to perform the operation</a:t>
            </a:r>
          </a:p>
          <a:p>
            <a:pPr marL="1085850" lvl="2" indent="-171450">
              <a:buFontTx/>
              <a:buChar char="-"/>
            </a:pPr>
            <a:r>
              <a:rPr lang="en-US" baseline="0" dirty="0" smtClean="0"/>
              <a:t>the read corresponds to encrypting the VM state using symmetric encryption,</a:t>
            </a:r>
          </a:p>
          <a:p>
            <a:pPr marL="1085850" lvl="2" indent="-171450">
              <a:buFontTx/>
              <a:buChar char="-"/>
            </a:pPr>
            <a:r>
              <a:rPr lang="en-US" baseline="0" dirty="0" smtClean="0"/>
              <a:t>the blue the overhead introduced by CPABE due to seal / unseal operations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We can see that CPABE introduces overhead, but which is infrequent since it takes place once per VM management operation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No </a:t>
            </a:r>
            <a:r>
              <a:rPr lang="en-US" baseline="0" dirty="0" smtClean="0"/>
              <a:t>hardware acceleration</a:t>
            </a:r>
          </a:p>
          <a:p>
            <a:pPr marL="171450" indent="-171450">
              <a:buFontTx/>
              <a:buChar char="-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0217E-CD0F-B146-A013-B9F5B802566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9650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To evaluate how</a:t>
            </a:r>
            <a:r>
              <a:rPr lang="en-US" baseline="0" dirty="0" smtClean="0"/>
              <a:t> much load the monitor can withstand, there are two main aspects we need to measure</a:t>
            </a:r>
            <a:r>
              <a:rPr lang="en-US" baseline="0" dirty="0" smtClean="0"/>
              <a:t>:</a:t>
            </a:r>
            <a:endParaRPr lang="en-US" baseline="0" dirty="0" smtClean="0"/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how many nodes can the monitor attest when checking the configuration of nodes</a:t>
            </a:r>
            <a:r>
              <a:rPr lang="en-US" baseline="0" dirty="0" smtClean="0"/>
              <a:t>?</a:t>
            </a:r>
            <a:endParaRPr lang="en-US" baseline="0" dirty="0" smtClean="0"/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How many attestations requested by the customers can a single monitor serve?</a:t>
            </a:r>
          </a:p>
          <a:p>
            <a:pPr marL="628650" lvl="1" indent="-171450">
              <a:buFontTx/>
              <a:buChar char="-"/>
            </a:pPr>
            <a:endParaRPr lang="en-US" baseline="0" dirty="0" smtClean="0"/>
          </a:p>
          <a:p>
            <a:pPr marL="171450" lvl="0" indent="-171450">
              <a:buFontTx/>
              <a:buChar char="-"/>
            </a:pPr>
            <a:r>
              <a:rPr lang="en-US" baseline="0" dirty="0" smtClean="0"/>
              <a:t>Our evaluation shows that the monitor can attest a large number of </a:t>
            </a:r>
            <a:r>
              <a:rPr lang="en-US" baseline="0" dirty="0" smtClean="0"/>
              <a:t>nodes</a:t>
            </a:r>
            <a:endParaRPr lang="en-US" baseline="0" dirty="0" smtClean="0"/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For example, attesting a 10K node cluster would take </a:t>
            </a:r>
            <a:r>
              <a:rPr lang="en-US" baseline="0" dirty="0" err="1" smtClean="0"/>
              <a:t>approx</a:t>
            </a:r>
            <a:r>
              <a:rPr lang="en-US" baseline="0" dirty="0" smtClean="0"/>
              <a:t> 15 seconds (assuming that all the nodes boot at the same time)</a:t>
            </a:r>
          </a:p>
          <a:p>
            <a:pPr marL="628650" lvl="1" indent="-171450">
              <a:buFontTx/>
              <a:buChar char="-"/>
            </a:pPr>
            <a:endParaRPr lang="en-US" baseline="0" dirty="0" smtClean="0"/>
          </a:p>
          <a:p>
            <a:pPr marL="171450" lvl="0" indent="-171450">
              <a:buFontTx/>
              <a:buChar char="-"/>
            </a:pPr>
            <a:r>
              <a:rPr lang="en-US" baseline="0" dirty="0" smtClean="0"/>
              <a:t>In addition, a single monitor can serve a large number of attestations by </a:t>
            </a:r>
            <a:r>
              <a:rPr lang="en-US" baseline="0" dirty="0" smtClean="0"/>
              <a:t>customers</a:t>
            </a:r>
            <a:endParaRPr lang="en-US" baseline="0" dirty="0" smtClean="0"/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In standard TPM attestation protocols, the throughput would be very low because TPMs don</a:t>
            </a:r>
            <a:r>
              <a:rPr lang="fr-FR" baseline="0" dirty="0" smtClean="0"/>
              <a:t>’</a:t>
            </a:r>
            <a:r>
              <a:rPr lang="en-US" baseline="0" dirty="0" smtClean="0"/>
              <a:t>t support concurrent attestation requests</a:t>
            </a:r>
          </a:p>
          <a:p>
            <a:pPr marL="628650" marR="0" lvl="1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smtClean="0"/>
              <a:t>To scale this</a:t>
            </a:r>
            <a:r>
              <a:rPr lang="en-US" baseline="0" dirty="0" smtClean="0"/>
              <a:t>, we have incorporated a batch attestation mechanism that allow us to get a speedup of several orders of magnitude over the standard TPM’s serial attestation protocols</a:t>
            </a:r>
            <a:endParaRPr lang="en-US" baseline="0" dirty="0" smtClean="0"/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The results are very </a:t>
            </a:r>
            <a:r>
              <a:rPr lang="en-US" baseline="0" dirty="0" smtClean="0"/>
              <a:t>good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0217E-CD0F-B146-A013-B9F5B802566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747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In today’s cloud computing</a:t>
            </a:r>
            <a:r>
              <a:rPr lang="en-US" baseline="0" dirty="0" smtClean="0"/>
              <a:t> model, customers are very keen on having their data properly managed by the cloud provider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However, managing the cloud is complex and error prone, and despite the best efforts of the cloud provider, customer data </a:t>
            </a:r>
            <a:r>
              <a:rPr lang="en-US" baseline="0" dirty="0" smtClean="0"/>
              <a:t>might be at </a:t>
            </a:r>
            <a:r>
              <a:rPr lang="en-US" baseline="0" dirty="0" err="1" smtClean="0"/>
              <a:t>riskl</a:t>
            </a:r>
            <a:r>
              <a:rPr lang="en-US" baseline="0" dirty="0" smtClean="0"/>
              <a:t> </a:t>
            </a:r>
            <a:r>
              <a:rPr lang="en-US" baseline="0" dirty="0" smtClean="0"/>
              <a:t>due to mismanagement threats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In particular, cloud software admins acting negligently or unethically could easily </a:t>
            </a:r>
            <a:r>
              <a:rPr lang="en-US" baseline="0" dirty="0" smtClean="0"/>
              <a:t>access and compromise customers’ </a:t>
            </a:r>
            <a:r>
              <a:rPr lang="en-US" baseline="0" dirty="0" smtClean="0"/>
              <a:t>data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0217E-CD0F-B146-A013-B9F5B802566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62278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In conclusion, I’ve introduced Excalibur, a system that</a:t>
            </a:r>
            <a:r>
              <a:rPr lang="en-US" baseline="0" dirty="0" smtClean="0"/>
              <a:t> enables cloud providers to build trusted cloud services while addressing the limitations of TPMs in the cloud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Excalibur provides a policy-sealed data abstraction </a:t>
            </a:r>
            <a:r>
              <a:rPr lang="en-US" baseline="0" dirty="0" smtClean="0"/>
              <a:t>which</a:t>
            </a:r>
            <a:endParaRPr lang="en-US" baseline="0" dirty="0" smtClean="0"/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Enables flexible storage and migration of data within the </a:t>
            </a:r>
            <a:r>
              <a:rPr lang="en-US" baseline="0" dirty="0" smtClean="0"/>
              <a:t>cloud</a:t>
            </a:r>
            <a:endParaRPr lang="en-US" baseline="0" dirty="0" smtClean="0"/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Reduces the risk of overexposure of the cloud infrastructure to the outside</a:t>
            </a:r>
          </a:p>
          <a:p>
            <a:pPr marL="628650" lvl="1" indent="-171450">
              <a:buFontTx/>
              <a:buChar char="-"/>
            </a:pPr>
            <a:endParaRPr lang="en-US" baseline="0" dirty="0" smtClean="0"/>
          </a:p>
          <a:p>
            <a:pPr marL="171450" lvl="0" indent="-171450">
              <a:buFontTx/>
              <a:buChar char="-"/>
            </a:pPr>
            <a:r>
              <a:rPr lang="en-US" baseline="0" dirty="0" smtClean="0"/>
              <a:t>Excalibur relies on a centralized monitor that masks the low performance of TPMs</a:t>
            </a:r>
          </a:p>
          <a:p>
            <a:pPr marL="171450" lvl="0" indent="-171450">
              <a:buFontTx/>
              <a:buChar char="-"/>
            </a:pPr>
            <a:endParaRPr lang="en-US" baseline="0" dirty="0" smtClean="0"/>
          </a:p>
          <a:p>
            <a:pPr marL="171450" lvl="0" indent="-171450">
              <a:buFontTx/>
              <a:buChar char="-"/>
            </a:pPr>
            <a:r>
              <a:rPr lang="en-US" baseline="0" dirty="0" smtClean="0"/>
              <a:t>And scales massively due to the use of CP-ABE</a:t>
            </a:r>
          </a:p>
          <a:p>
            <a:pPr marL="171450" lvl="0" indent="-171450">
              <a:buFontTx/>
              <a:buChar char="-"/>
            </a:pPr>
            <a:endParaRPr lang="en-US" baseline="0" dirty="0" smtClean="0"/>
          </a:p>
          <a:p>
            <a:pPr marL="171450" lvl="0" indent="-171450">
              <a:buFontTx/>
              <a:buChar char="-"/>
            </a:pPr>
            <a:r>
              <a:rPr lang="en-US" baseline="0" dirty="0" smtClean="0"/>
              <a:t>Our evaluation shows that our system meets the performance requirements for practical use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0217E-CD0F-B146-A013-B9F5B802566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8391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baseline="0" dirty="0" smtClean="0"/>
              <a:t>Trusted computing has been recently proposed to help address these threats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In this approach, the cloud service is redesigned as to provide confidentiality protection of the customer computations and data hosted on the nodes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This property is </a:t>
            </a:r>
            <a:r>
              <a:rPr lang="en-US" baseline="0" dirty="0" smtClean="0"/>
              <a:t>achieved in </a:t>
            </a:r>
            <a:r>
              <a:rPr lang="en-US" baseline="0" dirty="0" smtClean="0"/>
              <a:t>two steps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marR="0" lvl="1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smtClean="0"/>
              <a:t>First step is to deploy a secure hypervisor that can offer protection from the software </a:t>
            </a:r>
            <a:r>
              <a:rPr lang="en-US" baseline="0" dirty="0" smtClean="0"/>
              <a:t>administrators</a:t>
            </a:r>
            <a:endParaRPr lang="en-US" baseline="0" dirty="0" smtClean="0"/>
          </a:p>
          <a:p>
            <a:pPr marL="628650" marR="0" lvl="1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smtClean="0"/>
              <a:t>Examples are </a:t>
            </a:r>
            <a:r>
              <a:rPr lang="en-US" baseline="0" dirty="0" err="1" smtClean="0"/>
              <a:t>CloudVisor</a:t>
            </a:r>
            <a:r>
              <a:rPr lang="en-US" baseline="0" dirty="0" smtClean="0"/>
              <a:t> or Credo, which prevent inspection or interference w/ the state of VMs allow an admin to manage the resources of VMs while</a:t>
            </a:r>
          </a:p>
          <a:p>
            <a:pPr marL="628650" marR="0" lvl="1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baseline="0" dirty="0" smtClean="0"/>
          </a:p>
          <a:p>
            <a:pPr marL="171450" lvl="0" indent="-171450">
              <a:buFontTx/>
              <a:buChar char="-"/>
            </a:pPr>
            <a:r>
              <a:rPr lang="en-US" baseline="0" dirty="0" smtClean="0"/>
              <a:t>Second step is to give customers the guarantee that the binary of secure hypervisor hasn’t been tampered with before boot: this ensures that the nodes are trustworthy and it is safe to ship the </a:t>
            </a:r>
            <a:r>
              <a:rPr lang="en-US" baseline="0" dirty="0" smtClean="0"/>
              <a:t>data</a:t>
            </a:r>
            <a:endParaRPr lang="en-US" baseline="0" dirty="0" smtClean="0"/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To provide this guarantee, cloud providers could deploy commodity Trusted Computing Modules (TPM) on the nodes and let customers run remote attestation protocol</a:t>
            </a:r>
          </a:p>
          <a:p>
            <a:pPr marL="171450" lvl="0" indent="-171450">
              <a:buFontTx/>
              <a:buChar char="-"/>
            </a:pPr>
            <a:endParaRPr lang="en-US" baseline="0" dirty="0" smtClean="0"/>
          </a:p>
          <a:p>
            <a:pPr marL="171450" lvl="0" indent="-171450">
              <a:buFontTx/>
              <a:buChar char="-"/>
            </a:pPr>
            <a:r>
              <a:rPr lang="en-US" baseline="0" dirty="0" smtClean="0"/>
              <a:t>But, TPMs </a:t>
            </a:r>
            <a:r>
              <a:rPr lang="en-US" baseline="0" dirty="0" smtClean="0"/>
              <a:t>alone are ill-suited for the </a:t>
            </a:r>
            <a:r>
              <a:rPr lang="en-US" baseline="0" dirty="0" smtClean="0"/>
              <a:t>cloud: TPMs have been developed for desktop platforms and not for multi-node multi-tenant cloud platforms</a:t>
            </a:r>
            <a:endParaRPr lang="en-US" baseline="0" dirty="0" smtClean="0"/>
          </a:p>
          <a:p>
            <a:pPr marL="171450" indent="-171450">
              <a:buFontTx/>
              <a:buChar char="-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0217E-CD0F-B146-A013-B9F5B802566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8927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 TPMs are ill suited for the cloud for</a:t>
            </a:r>
            <a:r>
              <a:rPr lang="en-US" baseline="0" dirty="0" smtClean="0"/>
              <a:t> three main reasons</a:t>
            </a:r>
            <a:endParaRPr lang="en-US" dirty="0" smtClean="0"/>
          </a:p>
          <a:p>
            <a:endParaRPr lang="en-US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first</a:t>
            </a:r>
            <a:r>
              <a:rPr lang="en-US" baseline="0" dirty="0" smtClean="0"/>
              <a:t>, they could stifle…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	- TPMs root-of-trust is strongly coupled to one single node and not transferable from one node to another</a:t>
            </a:r>
            <a:endParaRPr lang="en-US" sz="2000" dirty="0" smtClean="0"/>
          </a:p>
          <a:p>
            <a:r>
              <a:rPr lang="en-US" dirty="0" smtClean="0"/>
              <a:t>	- For example, </a:t>
            </a:r>
            <a:r>
              <a:rPr lang="en-US" dirty="0" smtClean="0"/>
              <a:t>using TPM sealed storage would bind the</a:t>
            </a:r>
            <a:r>
              <a:rPr lang="en-US" baseline="0" dirty="0" smtClean="0"/>
              <a:t> data to a single node</a:t>
            </a:r>
            <a:endParaRPr lang="en-US" baseline="0" dirty="0" smtClean="0"/>
          </a:p>
          <a:p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-</a:t>
            </a:r>
            <a:r>
              <a:rPr lang="en-US" baseline="0" dirty="0" smtClean="0"/>
              <a:t> </a:t>
            </a:r>
            <a:r>
              <a:rPr lang="en-US" baseline="0" dirty="0" smtClean="0"/>
              <a:t>second, c</a:t>
            </a:r>
            <a:r>
              <a:rPr lang="en-US" dirty="0" smtClean="0"/>
              <a:t>loud providers are hesitant to reveal node’s identities and low-level details about software </a:t>
            </a:r>
            <a:r>
              <a:rPr lang="en-US" dirty="0" smtClean="0"/>
              <a:t>configurations</a:t>
            </a:r>
            <a:endParaRPr lang="en-US" dirty="0" smtClean="0"/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	-</a:t>
            </a:r>
            <a:r>
              <a:rPr lang="en-US" sz="2000" dirty="0" smtClean="0"/>
              <a:t> remote attestation of</a:t>
            </a:r>
            <a:r>
              <a:rPr lang="en-US" sz="2000" baseline="0" dirty="0" smtClean="0"/>
              <a:t> nodes publicly reveals unique n</a:t>
            </a:r>
            <a:r>
              <a:rPr lang="en-US" sz="2000" dirty="0" smtClean="0"/>
              <a:t>ode identities &amp; TSP hashes of the software booting</a:t>
            </a:r>
            <a:r>
              <a:rPr lang="en-US" sz="2000" baseline="0" dirty="0" smtClean="0"/>
              <a:t> on the nodes</a:t>
            </a:r>
            <a:r>
              <a:rPr lang="en-US" sz="2000" dirty="0" smtClean="0"/>
              <a:t> </a:t>
            </a:r>
            <a:endParaRPr lang="en-US" dirty="0" smtClean="0"/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	</a:t>
            </a:r>
            <a:r>
              <a:rPr lang="en-US" sz="2000" dirty="0" smtClean="0"/>
              <a:t>- this</a:t>
            </a:r>
            <a:r>
              <a:rPr lang="en-US" sz="2000" baseline="0" dirty="0" smtClean="0"/>
              <a:t> information could be leverage by hackers to </a:t>
            </a:r>
            <a:r>
              <a:rPr lang="en-US" sz="2000" baseline="0" dirty="0" smtClean="0"/>
              <a:t>spot vulnerabilities </a:t>
            </a:r>
            <a:r>
              <a:rPr lang="en-US" sz="2000" baseline="0" dirty="0" smtClean="0"/>
              <a:t>in the cloud infrastructure or exploited by cloud provider competitors for business advantage</a:t>
            </a:r>
            <a:endParaRPr lang="en-US" sz="200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 smtClean="0"/>
              <a:t>third, commodity TPMs</a:t>
            </a:r>
            <a:r>
              <a:rPr lang="en-US" baseline="0" dirty="0" smtClean="0"/>
              <a:t> are very </a:t>
            </a:r>
            <a:r>
              <a:rPr lang="en-US" baseline="0" dirty="0" smtClean="0"/>
              <a:t>inefficient</a:t>
            </a:r>
            <a:endParaRPr lang="en-US" dirty="0" smtClean="0"/>
          </a:p>
          <a:p>
            <a:pPr marL="628650" marR="0" lvl="1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 smtClean="0"/>
              <a:t>In particular</a:t>
            </a:r>
            <a:r>
              <a:rPr lang="en-US" baseline="0" dirty="0" smtClean="0"/>
              <a:t>, it could create scalability bottlenecks, or open new avenues for </a:t>
            </a:r>
            <a:r>
              <a:rPr lang="en-US" baseline="0" dirty="0" err="1" smtClean="0"/>
              <a:t>DoS</a:t>
            </a:r>
            <a:endParaRPr lang="en-US" dirty="0" smtClean="0"/>
          </a:p>
          <a:p>
            <a:pPr lvl="1"/>
            <a:endParaRPr lang="en-US" dirty="0" smtClean="0"/>
          </a:p>
          <a:p>
            <a:pPr marL="171450" indent="-171450">
              <a:buFontTx/>
              <a:buChar char="-"/>
            </a:pPr>
            <a:r>
              <a:rPr lang="en-US" dirty="0" smtClean="0"/>
              <a:t>Our goal is </a:t>
            </a:r>
            <a:r>
              <a:rPr lang="en-US" sz="1200" dirty="0" smtClean="0"/>
              <a:t>to </a:t>
            </a:r>
            <a:r>
              <a:rPr lang="en-US" sz="1200" dirty="0" smtClean="0"/>
              <a:t>overcome these</a:t>
            </a:r>
            <a:r>
              <a:rPr lang="en-US" sz="1200" baseline="0" dirty="0" smtClean="0"/>
              <a:t> limitations and </a:t>
            </a:r>
            <a:r>
              <a:rPr lang="en-US" sz="1200" dirty="0" smtClean="0"/>
              <a:t>help cloud providers make use of TPMs in the cloud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0217E-CD0F-B146-A013-B9F5B802566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6763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r>
              <a:rPr lang="en-US" sz="2000" dirty="0" smtClean="0"/>
              <a:t>To meet</a:t>
            </a:r>
            <a:r>
              <a:rPr lang="en-US" sz="2000" baseline="0" dirty="0" smtClean="0"/>
              <a:t> this goal, we make two main contributions</a:t>
            </a:r>
          </a:p>
          <a:p>
            <a:pPr marL="342900" indent="-342900">
              <a:buFontTx/>
              <a:buChar char="-"/>
            </a:pPr>
            <a:endParaRPr lang="en-US" sz="2000" baseline="0" dirty="0" smtClean="0"/>
          </a:p>
          <a:p>
            <a:pPr marL="342900" indent="-342900">
              <a:buFontTx/>
              <a:buChar char="-"/>
            </a:pPr>
            <a:r>
              <a:rPr lang="en-US" sz="2000" baseline="0" dirty="0" smtClean="0"/>
              <a:t>First, we propose an abstraction for building TC services called policy-sealed </a:t>
            </a:r>
            <a:r>
              <a:rPr lang="en-US" sz="2000" baseline="0" dirty="0" smtClean="0"/>
              <a:t>data</a:t>
            </a:r>
            <a:endParaRPr lang="en-US" sz="2000" baseline="0" dirty="0" smtClean="0"/>
          </a:p>
          <a:p>
            <a:pPr marL="800100" lvl="1" indent="-342900">
              <a:buFontTx/>
              <a:buChar char="-"/>
            </a:pPr>
            <a:r>
              <a:rPr lang="en-US" sz="2000" baseline="0" dirty="0" smtClean="0"/>
              <a:t>This abstraction offers the guarantee that data can only be accessible by nodes whose configurations meet a policy specified by the </a:t>
            </a:r>
            <a:r>
              <a:rPr lang="en-US" sz="2000" baseline="0" dirty="0" smtClean="0"/>
              <a:t>customer</a:t>
            </a:r>
            <a:endParaRPr lang="en-US" sz="2000" baseline="0" dirty="0" smtClean="0"/>
          </a:p>
          <a:p>
            <a:pPr marL="800100" lvl="1" indent="-342900">
              <a:buFontTx/>
              <a:buChar char="-"/>
            </a:pPr>
            <a:r>
              <a:rPr lang="en-US" sz="2000" baseline="0" dirty="0" smtClean="0"/>
              <a:t>This policy may refer to software or hardware </a:t>
            </a:r>
            <a:r>
              <a:rPr lang="en-US" sz="2000" baseline="0" dirty="0" smtClean="0"/>
              <a:t>attributes</a:t>
            </a:r>
            <a:endParaRPr lang="en-US" sz="2000" baseline="0" dirty="0" smtClean="0"/>
          </a:p>
          <a:p>
            <a:pPr marL="800100" lvl="1" indent="-342900">
              <a:buFontTx/>
              <a:buChar char="-"/>
            </a:pPr>
            <a:r>
              <a:rPr lang="en-US" sz="2000" baseline="0" dirty="0" smtClean="0"/>
              <a:t>For example…</a:t>
            </a:r>
          </a:p>
          <a:p>
            <a:pPr marL="800100" lvl="1" indent="-342900">
              <a:buFontTx/>
              <a:buChar char="-"/>
            </a:pPr>
            <a:endParaRPr lang="en-US" sz="2000" baseline="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smtClean="0"/>
              <a:t>Second, </a:t>
            </a:r>
            <a:r>
              <a:rPr lang="en-US" dirty="0" smtClean="0"/>
              <a:t>use novel cryptography (i.e., attribute-based encryption) to implement abstraction </a:t>
            </a:r>
            <a:r>
              <a:rPr lang="en-US" dirty="0" smtClean="0"/>
              <a:t>efficiently</a:t>
            </a:r>
            <a:endParaRPr lang="en-US" dirty="0" smtClean="0"/>
          </a:p>
          <a:p>
            <a:pPr marL="800100" marR="0" lvl="1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 smtClean="0"/>
              <a:t>Efficiently bind the high level node attributes and customer defined</a:t>
            </a:r>
            <a:r>
              <a:rPr lang="en-US" baseline="0" dirty="0" smtClean="0"/>
              <a:t> policies to TPM identities and hashes</a:t>
            </a:r>
          </a:p>
          <a:p>
            <a:pPr marL="800100" marR="0" lvl="1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baseline="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smtClean="0"/>
              <a:t>Both contributions integrate the design of Excalibur, a system that enables cloud provides to leverage TPMs for building trusted cloud services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800100" marR="0" lvl="1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dirty="0" smtClean="0"/>
          </a:p>
          <a:p>
            <a:pPr marL="342900" lvl="0" indent="-342900">
              <a:buFontTx/>
              <a:buChar char="-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0217E-CD0F-B146-A013-B9F5B802566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6763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45770" marR="0" lvl="1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smtClean="0"/>
              <a:t>Excalibur addresses the three main limitations of TPMs in the cloud</a:t>
            </a:r>
          </a:p>
          <a:p>
            <a:pPr marL="445770" marR="0" lvl="1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baseline="0" dirty="0" smtClean="0"/>
          </a:p>
          <a:p>
            <a:pPr marL="445770" marR="0" lvl="1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smtClean="0"/>
              <a:t>First, policy-sealed data abstraction allows data to migrate flexibly in the </a:t>
            </a:r>
            <a:r>
              <a:rPr lang="en-US" baseline="0" dirty="0" smtClean="0"/>
              <a:t>cloud</a:t>
            </a:r>
            <a:endParaRPr lang="en-US" baseline="0" dirty="0" smtClean="0"/>
          </a:p>
          <a:p>
            <a:pPr marL="902970" marR="0" lvl="2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smtClean="0"/>
              <a:t>It gives customers guarantees that their data can only be accessed by the nodes they trust while</a:t>
            </a:r>
          </a:p>
          <a:p>
            <a:pPr marL="902970" marR="0" lvl="2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smtClean="0"/>
              <a:t>But lets any node whose configuration satisfies the customer policy can retrieve his data</a:t>
            </a:r>
          </a:p>
          <a:p>
            <a:pPr marL="445770" marR="0" lvl="1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baseline="0" dirty="0" smtClean="0"/>
          </a:p>
          <a:p>
            <a:pPr marL="445770" marR="0" lvl="1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smtClean="0"/>
              <a:t>Second, policy-sealed data hides the node identities and the low-level software hashes typically revealed by the </a:t>
            </a:r>
            <a:r>
              <a:rPr lang="en-US" baseline="0" dirty="0" smtClean="0"/>
              <a:t>TPMs</a:t>
            </a:r>
            <a:endParaRPr lang="en-US" baseline="0" dirty="0" smtClean="0"/>
          </a:p>
          <a:p>
            <a:pPr marL="902970" marR="0" lvl="2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smtClean="0"/>
              <a:t>In this case, only high-level attributes specified by the cloud providers are revealed</a:t>
            </a:r>
          </a:p>
          <a:p>
            <a:pPr marL="902970" marR="0" lvl="2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smtClean="0"/>
              <a:t>This feature allows providers to control how much information they are willing to disclose</a:t>
            </a:r>
          </a:p>
          <a:p>
            <a:pPr marL="445770" marR="0" lvl="1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baseline="0" dirty="0" smtClean="0"/>
          </a:p>
          <a:p>
            <a:pPr marL="445770" marR="0" lvl="1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smtClean="0"/>
              <a:t>Third, attribute-based encryption addresses the TPM inefficiency </a:t>
            </a:r>
            <a:r>
              <a:rPr lang="en-US" baseline="0" dirty="0" smtClean="0"/>
              <a:t>problem</a:t>
            </a:r>
            <a:endParaRPr lang="en-US" baseline="0" dirty="0" smtClean="0"/>
          </a:p>
          <a:p>
            <a:pPr marL="902970" marR="0" lvl="2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smtClean="0"/>
              <a:t>because policy enforcement w/ CPABE does not require direct access to TPMs</a:t>
            </a:r>
          </a:p>
          <a:p>
            <a:pPr marL="902970" marR="0" lvl="2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smtClean="0"/>
              <a:t>By this, Excalibur c</a:t>
            </a:r>
            <a:r>
              <a:rPr lang="en-US" dirty="0" smtClean="0"/>
              <a:t>an handle the cloud’s high-performance </a:t>
            </a:r>
            <a:r>
              <a:rPr lang="en-US" dirty="0" smtClean="0"/>
              <a:t>demands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0217E-CD0F-B146-A013-B9F5B802566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6763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0217E-CD0F-B146-A013-B9F5B802566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3528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assume</a:t>
            </a:r>
            <a:r>
              <a:rPr lang="en-US" baseline="0" dirty="0" smtClean="0"/>
              <a:t> that the attacker has the privileges to configure any node of cloud </a:t>
            </a:r>
            <a:r>
              <a:rPr lang="en-US" baseline="0" dirty="0" smtClean="0"/>
              <a:t>remotely</a:t>
            </a:r>
            <a:endParaRPr lang="en-US" dirty="0" smtClean="0"/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thus, the attacker can…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however, we assume the attacker cannot perform physical </a:t>
            </a:r>
            <a:r>
              <a:rPr lang="en-US" baseline="0" dirty="0" smtClean="0"/>
              <a:t>attacks</a:t>
            </a:r>
            <a:endParaRPr lang="en-US" baseline="0" dirty="0" smtClean="0"/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E.g., he cannot tamper with TPMs to learn its </a:t>
            </a:r>
            <a:r>
              <a:rPr lang="en-US" baseline="0" dirty="0" smtClean="0"/>
              <a:t>secrets</a:t>
            </a:r>
            <a:endParaRPr lang="en-US" baseline="0" dirty="0" smtClean="0"/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This assumption is reasonable because typically </a:t>
            </a:r>
            <a:r>
              <a:rPr lang="en-US" baseline="0" dirty="0" err="1" smtClean="0"/>
              <a:t>hw</a:t>
            </a:r>
            <a:r>
              <a:rPr lang="en-US" baseline="0" dirty="0" smtClean="0"/>
              <a:t> and </a:t>
            </a:r>
            <a:r>
              <a:rPr lang="en-US" baseline="0" dirty="0" err="1" smtClean="0"/>
              <a:t>sw</a:t>
            </a:r>
            <a:r>
              <a:rPr lang="en-US" baseline="0" dirty="0" smtClean="0"/>
              <a:t> managed independently by different </a:t>
            </a:r>
            <a:r>
              <a:rPr lang="en-US" baseline="0" dirty="0" smtClean="0"/>
              <a:t>teams</a:t>
            </a:r>
            <a:endParaRPr lang="en-US" baseline="0" dirty="0" smtClean="0"/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And the access to </a:t>
            </a:r>
            <a:r>
              <a:rPr lang="en-US" baseline="0" dirty="0" err="1" smtClean="0"/>
              <a:t>hw</a:t>
            </a:r>
            <a:r>
              <a:rPr lang="en-US" baseline="0" dirty="0" smtClean="0"/>
              <a:t> access restricted</a:t>
            </a:r>
          </a:p>
          <a:p>
            <a:pPr marL="628650" lvl="1" indent="-171450">
              <a:buFontTx/>
              <a:buChar char="-"/>
            </a:pPr>
            <a:endParaRPr lang="en-US" baseline="0" dirty="0" smtClean="0"/>
          </a:p>
          <a:p>
            <a:pPr marL="171450" lvl="0" indent="-171450">
              <a:buFontTx/>
              <a:buChar char="-"/>
            </a:pPr>
            <a:r>
              <a:rPr lang="en-US" baseline="0" dirty="0" smtClean="0"/>
              <a:t>we also assume that the TCB of the system is correct </a:t>
            </a:r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therefore that the attacker cannot compromise the system’s TCB</a:t>
            </a:r>
          </a:p>
          <a:p>
            <a:pPr marL="628650" lvl="1" indent="-171450">
              <a:buFontTx/>
              <a:buChar char="-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0217E-CD0F-B146-A013-B9F5B802566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8826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0217E-CD0F-B146-A013-B9F5B802566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034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Stone Sans Sem ITC TT Semi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 algn="ctr">
              <a:defRPr sz="1400"/>
            </a:lvl1pPr>
          </a:lstStyle>
          <a:p>
            <a:fld id="{A36E1EFE-0728-8A4F-9B44-1058C26EBCCD}" type="datetime1">
              <a:rPr lang="en-US" smtClean="0"/>
              <a:t>8/11/12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Nuno Santos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pic>
        <p:nvPicPr>
          <p:cNvPr id="11" name="Picture 31" descr="sws-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776154"/>
            <a:ext cx="831761" cy="839644"/>
          </a:xfrm>
          <a:prstGeom prst="rect">
            <a:avLst/>
          </a:prstGeom>
          <a:noFill/>
          <a:effectLst/>
        </p:spPr>
      </p:pic>
      <p:sp>
        <p:nvSpPr>
          <p:cNvPr id="12" name="TextBox 11"/>
          <p:cNvSpPr txBox="1"/>
          <p:nvPr/>
        </p:nvSpPr>
        <p:spPr>
          <a:xfrm>
            <a:off x="1864980" y="519368"/>
            <a:ext cx="1633781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Arial Unicode MS"/>
              </a:rPr>
              <a:t>Max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Arial Unicode MS"/>
              </a:rPr>
              <a:t>Planck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Arial Unicode MS"/>
              </a:rPr>
              <a:t>Institute</a:t>
            </a:r>
          </a:p>
          <a:p>
            <a:r>
              <a:rPr lang="en-US" sz="1400" b="1" dirty="0" smtClean="0">
                <a:solidFill>
                  <a:schemeClr val="accent2">
                    <a:lumMod val="50000"/>
                  </a:schemeClr>
                </a:solidFill>
                <a:latin typeface="Arial Unicode MS"/>
              </a:rPr>
              <a:t>for</a:t>
            </a:r>
          </a:p>
          <a:p>
            <a:r>
              <a:rPr lang="en-US" sz="1400" b="1" dirty="0" smtClean="0">
                <a:solidFill>
                  <a:schemeClr val="accent2">
                    <a:lumMod val="50000"/>
                  </a:schemeClr>
                </a:solidFill>
                <a:latin typeface="Arial Unicode MS"/>
              </a:rPr>
              <a:t>Software</a:t>
            </a:r>
            <a:r>
              <a:rPr lang="en-US" sz="1400" b="1" baseline="0" dirty="0" smtClean="0">
                <a:solidFill>
                  <a:schemeClr val="accent2">
                    <a:lumMod val="50000"/>
                  </a:schemeClr>
                </a:solidFill>
                <a:latin typeface="Arial Unicode MS"/>
              </a:rPr>
              <a:t> Systems</a:t>
            </a:r>
            <a:endParaRPr lang="en-US" sz="1400" b="1" dirty="0">
              <a:solidFill>
                <a:schemeClr val="accent2">
                  <a:lumMod val="50000"/>
                </a:schemeClr>
              </a:solidFill>
              <a:latin typeface="Arial Unicode M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A8968-2551-B040-968D-479D7477D8E4}" type="datetime1">
              <a:rPr lang="en-US" smtClean="0"/>
              <a:t>8/11/12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Nuno Santos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C06C6-5388-EF48-9B75-F2C2BBFC0E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52A1E-D53C-6F45-8A78-D7DED1EC02D9}" type="datetime1">
              <a:rPr lang="en-US" smtClean="0"/>
              <a:t>8/11/12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Nuno Santos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C06C6-5388-EF48-9B75-F2C2BBFC0E6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761EB-C55B-E541-B9B4-EAAD4645BB2B}" type="datetime1">
              <a:rPr lang="en-US" smtClean="0"/>
              <a:t>8/11/12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Nuno Santos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C06C6-5388-EF48-9B75-F2C2BBFC0E6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1387058-2A17-774E-8D57-54A4A0961C27}" type="datetime1">
              <a:rPr lang="en-US" smtClean="0"/>
              <a:t>8/11/12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Nuno Santos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0784E-A652-C947-92B5-E86AD8472DBF}" type="datetime1">
              <a:rPr lang="en-US" smtClean="0"/>
              <a:t>8/11/12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Nuno Santos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C06C6-5388-EF48-9B75-F2C2BBFC0E6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FC30D-325F-5747-BAAA-F52E1FE30FA6}" type="datetime1">
              <a:rPr lang="en-US" smtClean="0"/>
              <a:t>8/11/12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Nuno Santos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C06C6-5388-EF48-9B75-F2C2BBFC0E6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180AE-09AF-0C4F-B8DD-B7B5013EFC4F}" type="datetime1">
              <a:rPr lang="en-US" smtClean="0"/>
              <a:t>8/11/12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Nuno Santos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C06C6-5388-EF48-9B75-F2C2BBFC0E6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B94E-41C8-F640-912D-6CFA418866BD}" type="datetime1">
              <a:rPr lang="en-US" smtClean="0"/>
              <a:t>8/11/12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Nuno Santos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C06C6-5388-EF48-9B75-F2C2BBFC0E6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E2BE4-3AF9-D342-B6F3-D224C43EB20C}" type="datetime1">
              <a:rPr lang="en-US" smtClean="0"/>
              <a:t>8/11/12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Nuno Santos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E9E22-B51E-E446-BD36-A5F8D9950B81}" type="datetime1">
              <a:rPr lang="en-US" smtClean="0"/>
              <a:t>8/11/12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Nuno Santos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C06C6-5388-EF48-9B75-F2C2BBFC0E6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ct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1AD430D-8772-2A4C-A584-DBD427540456}" type="datetime1">
              <a:rPr lang="en-US" smtClean="0"/>
              <a:pPr/>
              <a:t>8/11/12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ct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Nuno Santos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AFC06C6-5388-EF48-9B75-F2C2BBFC0E68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4" r:id="rId1"/>
    <p:sldLayoutId id="2147484375" r:id="rId2"/>
    <p:sldLayoutId id="2147484376" r:id="rId3"/>
    <p:sldLayoutId id="2147484377" r:id="rId4"/>
    <p:sldLayoutId id="2147484378" r:id="rId5"/>
    <p:sldLayoutId id="2147484379" r:id="rId6"/>
    <p:sldLayoutId id="2147484380" r:id="rId7"/>
    <p:sldLayoutId id="2147484381" r:id="rId8"/>
    <p:sldLayoutId id="2147484382" r:id="rId9"/>
    <p:sldLayoutId id="2147484383" r:id="rId10"/>
    <p:sldLayoutId id="2147484384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Stone Sans Sem ITC TT Semi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5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3645766"/>
            <a:ext cx="6858000" cy="123103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Policy-Sealed Data:</a:t>
            </a:r>
            <a:br>
              <a:rPr lang="en-US" dirty="0" smtClean="0"/>
            </a:br>
            <a:r>
              <a:rPr lang="en-US" sz="2200" dirty="0" smtClean="0"/>
              <a:t>A New Abstraction for Building Trusted Cloud Services</a:t>
            </a:r>
            <a:endParaRPr lang="en-US" sz="2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5281" y="5049520"/>
            <a:ext cx="7544639" cy="680720"/>
          </a:xfrm>
        </p:spPr>
        <p:txBody>
          <a:bodyPr>
            <a:normAutofit/>
          </a:bodyPr>
          <a:lstStyle/>
          <a:p>
            <a:r>
              <a:rPr lang="en-US" sz="1600" u="sng" dirty="0" smtClean="0"/>
              <a:t>Nuno Santos</a:t>
            </a:r>
            <a:r>
              <a:rPr lang="en-US" sz="1600" u="sng" baseline="30000" dirty="0" smtClean="0"/>
              <a:t>1</a:t>
            </a:r>
            <a:r>
              <a:rPr lang="en-US" sz="1600" dirty="0" smtClean="0"/>
              <a:t>, Rodrigo Rodrigues</a:t>
            </a:r>
            <a:r>
              <a:rPr lang="en-US" sz="1600" baseline="30000" dirty="0" smtClean="0"/>
              <a:t>2</a:t>
            </a:r>
            <a:r>
              <a:rPr lang="en-US" sz="1600" dirty="0" smtClean="0"/>
              <a:t>, Krishna P. Gummadi</a:t>
            </a:r>
            <a:r>
              <a:rPr lang="en-US" sz="1600" baseline="30000" dirty="0" smtClean="0"/>
              <a:t>1</a:t>
            </a:r>
            <a:r>
              <a:rPr lang="en-US" sz="1600" dirty="0" smtClean="0"/>
              <a:t>, Stefan Saroiu</a:t>
            </a:r>
            <a:r>
              <a:rPr lang="en-US" sz="1600" baseline="30000" dirty="0" smtClean="0"/>
              <a:t>3</a:t>
            </a:r>
          </a:p>
          <a:p>
            <a:r>
              <a:rPr lang="en-US" sz="1600" dirty="0" smtClean="0"/>
              <a:t>MPI-SWS</a:t>
            </a:r>
            <a:r>
              <a:rPr lang="en-US" sz="1600" baseline="30000" dirty="0" smtClean="0"/>
              <a:t>1</a:t>
            </a:r>
            <a:r>
              <a:rPr lang="en-US" sz="1600" dirty="0"/>
              <a:t>, </a:t>
            </a:r>
            <a:r>
              <a:rPr lang="en-US" sz="1600" dirty="0" smtClean="0"/>
              <a:t>CITI / </a:t>
            </a:r>
            <a:r>
              <a:rPr lang="en-US" sz="1600" dirty="0" err="1" smtClean="0"/>
              <a:t>Universidade</a:t>
            </a:r>
            <a:r>
              <a:rPr lang="en-US" sz="1600" dirty="0" smtClean="0"/>
              <a:t> Nova Lisboa</a:t>
            </a:r>
            <a:r>
              <a:rPr lang="en-US" sz="1600" baseline="30000" dirty="0" smtClean="0"/>
              <a:t>2</a:t>
            </a:r>
            <a:r>
              <a:rPr lang="en-US" sz="1600" dirty="0" smtClean="0"/>
              <a:t>,</a:t>
            </a:r>
            <a:r>
              <a:rPr lang="en-US" sz="1600" baseline="30000" dirty="0" smtClean="0"/>
              <a:t> </a:t>
            </a:r>
            <a:r>
              <a:rPr lang="en-US" sz="1600" dirty="0" smtClean="0"/>
              <a:t>Microsoft Research</a:t>
            </a:r>
            <a:r>
              <a:rPr lang="en-US" sz="1600" baseline="30000" dirty="0" smtClean="0"/>
              <a:t>3 </a:t>
            </a:r>
            <a:endParaRPr lang="en-US" sz="16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27294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/>
          <p:cNvSpPr/>
          <p:nvPr/>
        </p:nvSpPr>
        <p:spPr>
          <a:xfrm>
            <a:off x="7558192" y="4936875"/>
            <a:ext cx="1382609" cy="1276635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400" dirty="0" smtClean="0"/>
              <a:t>Hypervisors</a:t>
            </a:r>
            <a:endParaRPr lang="en-US" sz="1400" dirty="0"/>
          </a:p>
        </p:txBody>
      </p:sp>
      <p:grpSp>
        <p:nvGrpSpPr>
          <p:cNvPr id="64" name="Group 63"/>
          <p:cNvGrpSpPr/>
          <p:nvPr/>
        </p:nvGrpSpPr>
        <p:grpSpPr>
          <a:xfrm>
            <a:off x="3454401" y="3162300"/>
            <a:ext cx="3962400" cy="3066512"/>
            <a:chOff x="714297" y="2093086"/>
            <a:chExt cx="5302407" cy="3332894"/>
          </a:xfrm>
        </p:grpSpPr>
        <p:sp>
          <p:nvSpPr>
            <p:cNvPr id="65" name="Cloud 64"/>
            <p:cNvSpPr/>
            <p:nvPr/>
          </p:nvSpPr>
          <p:spPr>
            <a:xfrm rot="623485">
              <a:off x="714297" y="2093086"/>
              <a:ext cx="5302407" cy="3332894"/>
            </a:xfrm>
            <a:prstGeom prst="cloud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Cloud 65"/>
            <p:cNvSpPr/>
            <p:nvPr/>
          </p:nvSpPr>
          <p:spPr>
            <a:xfrm rot="623485">
              <a:off x="804475" y="2176812"/>
              <a:ext cx="5162713" cy="3143369"/>
            </a:xfrm>
            <a:prstGeom prst="cloud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7" name="Rectangle 66"/>
          <p:cNvSpPr/>
          <p:nvPr/>
        </p:nvSpPr>
        <p:spPr>
          <a:xfrm>
            <a:off x="4170748" y="3700347"/>
            <a:ext cx="1141367" cy="1672033"/>
          </a:xfrm>
          <a:prstGeom prst="rect">
            <a:avLst/>
          </a:prstGeom>
          <a:ln w="57150" cmpd="sng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ectangle 67"/>
          <p:cNvSpPr/>
          <p:nvPr/>
        </p:nvSpPr>
        <p:spPr>
          <a:xfrm>
            <a:off x="5631568" y="3704054"/>
            <a:ext cx="1141367" cy="1672033"/>
          </a:xfrm>
          <a:prstGeom prst="rect">
            <a:avLst/>
          </a:prstGeom>
          <a:ln w="57150" cmpd="sng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Policy-Sealed Data</a:t>
            </a:r>
            <a:endParaRPr lang="en-US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761EB-C55B-E541-B9B4-EAAD4645BB2B}" type="datetime1">
              <a:rPr lang="en-US" smtClean="0"/>
              <a:t>8/11/12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Nuno Santos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C06C6-5388-EF48-9B75-F2C2BBFC0E68}" type="slidenum">
              <a:rPr lang="en-US" smtClean="0"/>
              <a:t>10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298781" y="3832673"/>
            <a:ext cx="265248" cy="570663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845033" y="3832673"/>
            <a:ext cx="265248" cy="570663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298781" y="4664243"/>
            <a:ext cx="265248" cy="570663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845033" y="4664243"/>
            <a:ext cx="265248" cy="570663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759601" y="3836380"/>
            <a:ext cx="265248" cy="570663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305853" y="3836380"/>
            <a:ext cx="265248" cy="570663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759601" y="4667950"/>
            <a:ext cx="265248" cy="570663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6305853" y="4667950"/>
            <a:ext cx="265248" cy="570663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957565" y="5452856"/>
            <a:ext cx="984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Provider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4777" y="4837519"/>
            <a:ext cx="618158" cy="585189"/>
          </a:xfrm>
          <a:prstGeom prst="rect">
            <a:avLst/>
          </a:prstGeom>
        </p:spPr>
      </p:pic>
      <p:cxnSp>
        <p:nvCxnSpPr>
          <p:cNvPr id="20" name="Shape 18"/>
          <p:cNvCxnSpPr>
            <a:stCxn id="19" idx="3"/>
            <a:endCxn id="65" idx="2"/>
          </p:cNvCxnSpPr>
          <p:nvPr/>
        </p:nvCxnSpPr>
        <p:spPr>
          <a:xfrm flipV="1">
            <a:off x="1672935" y="4340420"/>
            <a:ext cx="1826050" cy="789694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862344" y="5422708"/>
            <a:ext cx="1136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Customer</a:t>
            </a:r>
          </a:p>
        </p:txBody>
      </p:sp>
      <p:grpSp>
        <p:nvGrpSpPr>
          <p:cNvPr id="70" name="Group 69"/>
          <p:cNvGrpSpPr/>
          <p:nvPr/>
        </p:nvGrpSpPr>
        <p:grpSpPr>
          <a:xfrm>
            <a:off x="4256583" y="4158586"/>
            <a:ext cx="2362312" cy="1035738"/>
            <a:chOff x="4256583" y="4158586"/>
            <a:chExt cx="2362312" cy="1035738"/>
          </a:xfrm>
        </p:grpSpPr>
        <p:cxnSp>
          <p:nvCxnSpPr>
            <p:cNvPr id="21" name="Shape 19"/>
            <p:cNvCxnSpPr>
              <a:stCxn id="9" idx="2"/>
              <a:endCxn id="12" idx="1"/>
            </p:cNvCxnSpPr>
            <p:nvPr/>
          </p:nvCxnSpPr>
          <p:spPr>
            <a:xfrm rot="16200000" flipH="1">
              <a:off x="4365100" y="4469641"/>
              <a:ext cx="546239" cy="413628"/>
            </a:xfrm>
            <a:prstGeom prst="curvedConnector2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hape 20"/>
            <p:cNvCxnSpPr>
              <a:stCxn id="12" idx="3"/>
              <a:endCxn id="15" idx="2"/>
            </p:cNvCxnSpPr>
            <p:nvPr/>
          </p:nvCxnSpPr>
          <p:spPr>
            <a:xfrm flipV="1">
              <a:off x="5110281" y="4407043"/>
              <a:ext cx="1328196" cy="542532"/>
            </a:xfrm>
            <a:prstGeom prst="curvedConnector2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5-Point Star 29"/>
            <p:cNvSpPr/>
            <p:nvPr/>
          </p:nvSpPr>
          <p:spPr>
            <a:xfrm>
              <a:off x="4256583" y="4158586"/>
              <a:ext cx="349644" cy="244749"/>
            </a:xfrm>
            <a:prstGeom prst="star5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5-Point Star 30"/>
            <p:cNvSpPr/>
            <p:nvPr/>
          </p:nvSpPr>
          <p:spPr>
            <a:xfrm>
              <a:off x="4957565" y="4667950"/>
              <a:ext cx="349644" cy="244749"/>
            </a:xfrm>
            <a:prstGeom prst="star5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5-Point Star 31"/>
            <p:cNvSpPr/>
            <p:nvPr/>
          </p:nvSpPr>
          <p:spPr>
            <a:xfrm>
              <a:off x="6269251" y="4158586"/>
              <a:ext cx="349644" cy="244749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5-Point Star 32"/>
            <p:cNvSpPr/>
            <p:nvPr/>
          </p:nvSpPr>
          <p:spPr>
            <a:xfrm>
              <a:off x="4736523" y="4949575"/>
              <a:ext cx="349644" cy="244749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4256582" y="3832672"/>
            <a:ext cx="2362313" cy="1361652"/>
            <a:chOff x="4256582" y="3832672"/>
            <a:chExt cx="2362313" cy="1361652"/>
          </a:xfrm>
        </p:grpSpPr>
        <p:sp>
          <p:nvSpPr>
            <p:cNvPr id="34" name="5-Point Star 33"/>
            <p:cNvSpPr/>
            <p:nvPr/>
          </p:nvSpPr>
          <p:spPr>
            <a:xfrm>
              <a:off x="4256582" y="3832672"/>
              <a:ext cx="349644" cy="244749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5-Point Star 34"/>
            <p:cNvSpPr/>
            <p:nvPr/>
          </p:nvSpPr>
          <p:spPr>
            <a:xfrm>
              <a:off x="6269251" y="4949575"/>
              <a:ext cx="349644" cy="244749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6" name="Straight Connector 35"/>
            <p:cNvCxnSpPr/>
            <p:nvPr/>
          </p:nvCxnSpPr>
          <p:spPr>
            <a:xfrm flipV="1">
              <a:off x="6269251" y="4949575"/>
              <a:ext cx="349644" cy="244749"/>
            </a:xfrm>
            <a:prstGeom prst="line">
              <a:avLst/>
            </a:prstGeom>
            <a:ln w="508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5-Point Star 40"/>
          <p:cNvSpPr/>
          <p:nvPr/>
        </p:nvSpPr>
        <p:spPr>
          <a:xfrm>
            <a:off x="6613773" y="1764797"/>
            <a:ext cx="349644" cy="244749"/>
          </a:xfrm>
          <a:prstGeom prst="star5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6" name="Group 45"/>
          <p:cNvGrpSpPr/>
          <p:nvPr/>
        </p:nvGrpSpPr>
        <p:grpSpPr>
          <a:xfrm>
            <a:off x="3596024" y="1695479"/>
            <a:ext cx="1855773" cy="1107548"/>
            <a:chOff x="3246853" y="1204680"/>
            <a:chExt cx="1855773" cy="1107548"/>
          </a:xfrm>
        </p:grpSpPr>
        <p:sp>
          <p:nvSpPr>
            <p:cNvPr id="47" name="Rounded Rectangle 46"/>
            <p:cNvSpPr/>
            <p:nvPr/>
          </p:nvSpPr>
          <p:spPr>
            <a:xfrm>
              <a:off x="3328793" y="1204680"/>
              <a:ext cx="1684212" cy="1107548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olded Corner 48"/>
            <p:cNvSpPr/>
            <p:nvPr/>
          </p:nvSpPr>
          <p:spPr>
            <a:xfrm>
              <a:off x="3535112" y="1373741"/>
              <a:ext cx="516393" cy="522438"/>
            </a:xfrm>
            <a:prstGeom prst="foldedCorner">
              <a:avLst>
                <a:gd name="adj" fmla="val 50000"/>
              </a:avLst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3246853" y="1896179"/>
              <a:ext cx="185577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FFFFFF"/>
                  </a:solidFill>
                </a:rPr>
                <a:t>Policy-Sealed Data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  <p:sp>
          <p:nvSpPr>
            <p:cNvPr id="51" name="Parallelogram 50"/>
            <p:cNvSpPr/>
            <p:nvPr/>
          </p:nvSpPr>
          <p:spPr>
            <a:xfrm>
              <a:off x="4347446" y="1389817"/>
              <a:ext cx="450433" cy="506362"/>
            </a:xfrm>
            <a:prstGeom prst="parallelogram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031271" y="1389817"/>
              <a:ext cx="36440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/>
                <a:t>+</a:t>
              </a:r>
            </a:p>
          </p:txBody>
        </p:sp>
      </p:grpSp>
      <p:sp>
        <p:nvSpPr>
          <p:cNvPr id="53" name="Content Placeholder 3"/>
          <p:cNvSpPr txBox="1">
            <a:spLocks/>
          </p:cNvSpPr>
          <p:nvPr/>
        </p:nvSpPr>
        <p:spPr>
          <a:xfrm>
            <a:off x="406400" y="1674454"/>
            <a:ext cx="2193138" cy="142504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Seal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r>
              <a:rPr kumimoji="0" lang="en-US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encrypt and bind data to policy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lang="en-US" sz="2000" b="1" dirty="0" smtClean="0"/>
          </a:p>
        </p:txBody>
      </p:sp>
      <p:sp>
        <p:nvSpPr>
          <p:cNvPr id="60" name="Content Placeholder 3"/>
          <p:cNvSpPr txBox="1">
            <a:spLocks/>
          </p:cNvSpPr>
          <p:nvPr/>
        </p:nvSpPr>
        <p:spPr>
          <a:xfrm>
            <a:off x="6511025" y="1629757"/>
            <a:ext cx="2193138" cy="142504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Unseal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r>
              <a:rPr kumimoji="0" lang="en-US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decrypt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data </a:t>
            </a:r>
            <a:r>
              <a:rPr kumimoji="0" lang="en-U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iff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node meets policy</a:t>
            </a:r>
            <a:endParaRPr kumimoji="0" lang="en-US" sz="20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lang="en-US" sz="2000" b="1" dirty="0" smtClean="0"/>
          </a:p>
        </p:txBody>
      </p:sp>
      <p:sp>
        <p:nvSpPr>
          <p:cNvPr id="61" name="5-Point Star 60"/>
          <p:cNvSpPr/>
          <p:nvPr/>
        </p:nvSpPr>
        <p:spPr>
          <a:xfrm>
            <a:off x="662502" y="1796341"/>
            <a:ext cx="349644" cy="244749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4" name="Straight Arrow Connector 43"/>
          <p:cNvCxnSpPr>
            <a:stCxn id="53" idx="3"/>
          </p:cNvCxnSpPr>
          <p:nvPr/>
        </p:nvCxnSpPr>
        <p:spPr>
          <a:xfrm>
            <a:off x="2599538" y="2386978"/>
            <a:ext cx="842162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5600387" y="2342281"/>
            <a:ext cx="842162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2" name="Group 71"/>
          <p:cNvGrpSpPr/>
          <p:nvPr/>
        </p:nvGrpSpPr>
        <p:grpSpPr>
          <a:xfrm>
            <a:off x="406400" y="4837282"/>
            <a:ext cx="516393" cy="928177"/>
            <a:chOff x="406400" y="4837282"/>
            <a:chExt cx="516393" cy="928177"/>
          </a:xfrm>
        </p:grpSpPr>
        <p:sp>
          <p:nvSpPr>
            <p:cNvPr id="29" name="5-Point Star 28"/>
            <p:cNvSpPr/>
            <p:nvPr/>
          </p:nvSpPr>
          <p:spPr>
            <a:xfrm>
              <a:off x="487680" y="5520710"/>
              <a:ext cx="349644" cy="244749"/>
            </a:xfrm>
            <a:prstGeom prst="star5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olded Corner 62"/>
            <p:cNvSpPr/>
            <p:nvPr/>
          </p:nvSpPr>
          <p:spPr>
            <a:xfrm>
              <a:off x="406400" y="4837282"/>
              <a:ext cx="516393" cy="522438"/>
            </a:xfrm>
            <a:prstGeom prst="foldedCorner">
              <a:avLst>
                <a:gd name="adj" fmla="val 50000"/>
              </a:avLst>
            </a:prstGeom>
            <a:ln>
              <a:solidFill>
                <a:srgbClr val="000000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54" name="Oval Callout 53"/>
          <p:cNvSpPr/>
          <p:nvPr/>
        </p:nvSpPr>
        <p:spPr>
          <a:xfrm>
            <a:off x="487680" y="3389002"/>
            <a:ext cx="2410968" cy="1040454"/>
          </a:xfrm>
          <a:prstGeom prst="wedgeEllipseCallout">
            <a:avLst>
              <a:gd name="adj1" fmla="val -38116"/>
              <a:gd name="adj2" fmla="val 7482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000" dirty="0"/>
          </a:p>
        </p:txBody>
      </p:sp>
      <p:sp>
        <p:nvSpPr>
          <p:cNvPr id="55" name="Content Placeholder 5"/>
          <p:cNvSpPr txBox="1">
            <a:spLocks/>
          </p:cNvSpPr>
          <p:nvPr/>
        </p:nvSpPr>
        <p:spPr>
          <a:xfrm>
            <a:off x="586302" y="3452502"/>
            <a:ext cx="2236146" cy="769584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dirty="0" smtClean="0"/>
              <a:t>Seal to:</a:t>
            </a:r>
          </a:p>
          <a:p>
            <a:pPr marL="0" indent="0" algn="ctr">
              <a:buNone/>
            </a:pPr>
            <a:r>
              <a:rPr lang="en-US" sz="1800" dirty="0" smtClean="0"/>
              <a:t>visor = “secure visor”</a:t>
            </a:r>
          </a:p>
        </p:txBody>
      </p:sp>
      <p:sp>
        <p:nvSpPr>
          <p:cNvPr id="56" name="Rectangle 55"/>
          <p:cNvSpPr/>
          <p:nvPr/>
        </p:nvSpPr>
        <p:spPr>
          <a:xfrm>
            <a:off x="7648165" y="5286826"/>
            <a:ext cx="1203738" cy="327531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Secure</a:t>
            </a:r>
            <a:endParaRPr lang="en-US" sz="1400" dirty="0"/>
          </a:p>
        </p:txBody>
      </p:sp>
      <p:sp>
        <p:nvSpPr>
          <p:cNvPr id="58" name="Rectangle 57"/>
          <p:cNvSpPr/>
          <p:nvPr/>
        </p:nvSpPr>
        <p:spPr>
          <a:xfrm>
            <a:off x="7648164" y="5716649"/>
            <a:ext cx="1203737" cy="32753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Commodity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1962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7" grpId="0" animBg="1"/>
      <p:bldP spid="68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18" grpId="0"/>
      <p:bldP spid="23" grpId="0"/>
      <p:bldP spid="54" grpId="0" animBg="1"/>
      <p:bldP spid="55" grpId="0"/>
      <p:bldP spid="56" grpId="0" animBg="1"/>
      <p:bldP spid="5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Policy-Sealed Data: Attributes &amp; Policies</a:t>
            </a:r>
            <a:endParaRPr lang="en-US" sz="4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C512E-1933-0449-BAB1-B8FE53628E78}" type="datetime1">
              <a:rPr lang="en-US" smtClean="0"/>
              <a:t>8/11/12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C06C6-5388-EF48-9B75-F2C2BBFC0E68}" type="slidenum">
              <a:rPr lang="en-US" smtClean="0"/>
              <a:t>11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1" y="1219200"/>
            <a:ext cx="4777268" cy="5018942"/>
          </a:xfrm>
        </p:spPr>
        <p:txBody>
          <a:bodyPr>
            <a:normAutofit/>
          </a:bodyPr>
          <a:lstStyle/>
          <a:p>
            <a:r>
              <a:rPr lang="en-US" sz="2400" dirty="0" smtClean="0">
                <a:sym typeface="Wingdings"/>
              </a:rPr>
              <a:t>Node configurations expressed as set of attributes</a:t>
            </a:r>
          </a:p>
          <a:p>
            <a:endParaRPr lang="en-US" sz="2400" dirty="0">
              <a:sym typeface="Wingdings"/>
            </a:endParaRPr>
          </a:p>
          <a:p>
            <a:r>
              <a:rPr lang="en-US" sz="2400" dirty="0" smtClean="0">
                <a:sym typeface="Wingdings"/>
              </a:rPr>
              <a:t>Attributes mapped to nodes’ identities and software </a:t>
            </a:r>
            <a:r>
              <a:rPr lang="en-US" sz="2400" dirty="0" err="1" smtClean="0">
                <a:sym typeface="Wingdings"/>
              </a:rPr>
              <a:t>config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000" dirty="0" smtClean="0">
                <a:sym typeface="Wingdings"/>
              </a:rPr>
              <a:t>node id  hardware attributes</a:t>
            </a:r>
          </a:p>
          <a:p>
            <a:pPr lvl="1"/>
            <a:r>
              <a:rPr lang="en-US" sz="2000" dirty="0" smtClean="0">
                <a:sym typeface="Wingdings"/>
              </a:rPr>
              <a:t>software </a:t>
            </a:r>
            <a:r>
              <a:rPr lang="en-US" sz="2000" dirty="0" err="1" smtClean="0">
                <a:sym typeface="Wingdings"/>
              </a:rPr>
              <a:t>config</a:t>
            </a:r>
            <a:r>
              <a:rPr lang="en-US" sz="2000" dirty="0" smtClean="0">
                <a:sym typeface="Wingdings"/>
              </a:rPr>
              <a:t>  software attributes</a:t>
            </a:r>
          </a:p>
          <a:p>
            <a:pPr lvl="1"/>
            <a:endParaRPr lang="en-US" sz="2000" dirty="0">
              <a:sym typeface="Wingdings"/>
            </a:endParaRPr>
          </a:p>
          <a:p>
            <a:r>
              <a:rPr lang="en-US" sz="2400" dirty="0" smtClean="0">
                <a:sym typeface="Wingdings"/>
              </a:rPr>
              <a:t>Customers select trusted node configurations in policies</a:t>
            </a:r>
          </a:p>
          <a:p>
            <a:pPr lvl="1"/>
            <a:r>
              <a:rPr lang="en-US" sz="2000" dirty="0" smtClean="0">
                <a:sym typeface="Wingdings"/>
              </a:rPr>
              <a:t>Logic expressions over attributes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Nuno Santos</a:t>
            </a: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33153" y="1247414"/>
            <a:ext cx="2819117" cy="197904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Node Attributes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9" name="Folded Corner 8"/>
          <p:cNvSpPr/>
          <p:nvPr/>
        </p:nvSpPr>
        <p:spPr>
          <a:xfrm>
            <a:off x="5733154" y="3445005"/>
            <a:ext cx="2819116" cy="2786705"/>
          </a:xfrm>
          <a:prstGeom prst="foldedCorner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Data Policy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5757331" y="3929818"/>
            <a:ext cx="289354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ndale Mono"/>
              </a:rPr>
              <a:t>service = “EC2”</a:t>
            </a:r>
          </a:p>
          <a:p>
            <a:r>
              <a:rPr lang="en-US" sz="1600" b="1" dirty="0" smtClean="0">
                <a:latin typeface="Andale Mono"/>
              </a:rPr>
              <a:t>  and</a:t>
            </a:r>
          </a:p>
          <a:p>
            <a:r>
              <a:rPr lang="en-US" sz="1600" dirty="0" err="1" smtClean="0">
                <a:latin typeface="Andale Mono"/>
              </a:rPr>
              <a:t>hypervz</a:t>
            </a:r>
            <a:r>
              <a:rPr lang="en-US" sz="1600" dirty="0" smtClean="0">
                <a:latin typeface="Andale Mono"/>
              </a:rPr>
              <a:t> = “CloudVisor”</a:t>
            </a:r>
            <a:endParaRPr lang="en-US" sz="1600" dirty="0">
              <a:latin typeface="Andale Mono"/>
            </a:endParaRPr>
          </a:p>
          <a:p>
            <a:r>
              <a:rPr lang="en-US" sz="1600" dirty="0">
                <a:latin typeface="Andale Mono"/>
              </a:rPr>
              <a:t>  </a:t>
            </a:r>
            <a:r>
              <a:rPr lang="en-US" sz="1600" b="1" dirty="0">
                <a:latin typeface="Andale Mono"/>
              </a:rPr>
              <a:t>and</a:t>
            </a:r>
          </a:p>
          <a:p>
            <a:r>
              <a:rPr lang="en-US" sz="1600" dirty="0">
                <a:latin typeface="Andale Mono"/>
              </a:rPr>
              <a:t>version &gt;= “1”</a:t>
            </a:r>
          </a:p>
          <a:p>
            <a:r>
              <a:rPr lang="en-US" sz="1600" dirty="0">
                <a:latin typeface="Andale Mono"/>
              </a:rPr>
              <a:t>  </a:t>
            </a:r>
            <a:r>
              <a:rPr lang="en-US" sz="1600" b="1" dirty="0">
                <a:latin typeface="Andale Mono"/>
              </a:rPr>
              <a:t>and</a:t>
            </a:r>
          </a:p>
          <a:p>
            <a:r>
              <a:rPr lang="en-US" sz="1600" dirty="0" smtClean="0">
                <a:latin typeface="Andale Mono"/>
              </a:rPr>
              <a:t>(country = “Germany”</a:t>
            </a:r>
          </a:p>
          <a:p>
            <a:r>
              <a:rPr lang="en-US" sz="1600" dirty="0" smtClean="0">
                <a:latin typeface="Andale Mono"/>
              </a:rPr>
              <a:t>   </a:t>
            </a:r>
            <a:r>
              <a:rPr lang="en-US" sz="1600" b="1" dirty="0" smtClean="0">
                <a:latin typeface="Andale Mono"/>
              </a:rPr>
              <a:t>or</a:t>
            </a:r>
          </a:p>
          <a:p>
            <a:r>
              <a:rPr lang="en-US" sz="1600" dirty="0" smtClean="0">
                <a:latin typeface="Andale Mono"/>
              </a:rPr>
              <a:t> country = “UK”)</a:t>
            </a:r>
            <a:endParaRPr lang="en-US" sz="1600" dirty="0">
              <a:latin typeface="Andale Mono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36080" y="1797197"/>
            <a:ext cx="289354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ndale Mono"/>
              </a:rPr>
              <a:t>service : “EC2”</a:t>
            </a:r>
          </a:p>
          <a:p>
            <a:r>
              <a:rPr lang="en-US" sz="1600" dirty="0" err="1" smtClean="0">
                <a:latin typeface="Andale Mono"/>
              </a:rPr>
              <a:t>hypervz</a:t>
            </a:r>
            <a:r>
              <a:rPr lang="en-US" sz="1600" dirty="0" smtClean="0">
                <a:latin typeface="Andale Mono"/>
              </a:rPr>
              <a:t> </a:t>
            </a:r>
            <a:r>
              <a:rPr lang="en-US" sz="1600" dirty="0">
                <a:latin typeface="Andale Mono"/>
              </a:rPr>
              <a:t>: “</a:t>
            </a:r>
            <a:r>
              <a:rPr lang="en-US" sz="1600" dirty="0" err="1">
                <a:latin typeface="Andale Mono"/>
              </a:rPr>
              <a:t>CloudVisor</a:t>
            </a:r>
            <a:r>
              <a:rPr lang="en-US" sz="1600" dirty="0">
                <a:latin typeface="Andale Mono"/>
              </a:rPr>
              <a:t>”</a:t>
            </a:r>
          </a:p>
          <a:p>
            <a:r>
              <a:rPr lang="en-US" sz="1600" dirty="0">
                <a:latin typeface="Andale Mono"/>
              </a:rPr>
              <a:t>version : “</a:t>
            </a:r>
            <a:r>
              <a:rPr lang="en-US" sz="1600" dirty="0" smtClean="0">
                <a:latin typeface="Andale Mono"/>
              </a:rPr>
              <a:t>1”</a:t>
            </a:r>
            <a:endParaRPr lang="en-US" sz="1600" dirty="0">
              <a:latin typeface="Andale Mono"/>
            </a:endParaRPr>
          </a:p>
          <a:p>
            <a:r>
              <a:rPr lang="en-US" sz="1600" dirty="0" smtClean="0">
                <a:latin typeface="Andale Mono"/>
              </a:rPr>
              <a:t>country : “Germany”</a:t>
            </a:r>
          </a:p>
          <a:p>
            <a:r>
              <a:rPr lang="en-US" sz="1600" dirty="0" smtClean="0">
                <a:latin typeface="Andale Mono"/>
              </a:rPr>
              <a:t>zone    : “z1”</a:t>
            </a:r>
          </a:p>
        </p:txBody>
      </p:sp>
    </p:spTree>
    <p:extLst>
      <p:ext uri="{BB962C8B-B14F-4D97-AF65-F5344CB8AC3E}">
        <p14:creationId xmlns:p14="http://schemas.microsoft.com/office/powerpoint/2010/main" val="4078386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761EB-C55B-E541-B9B4-EAAD4645BB2B}" type="datetime1">
              <a:rPr lang="en-US" smtClean="0"/>
              <a:t>8/11/12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Nuno Santos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C06C6-5388-EF48-9B75-F2C2BBFC0E68}" type="slidenum">
              <a:rPr lang="en-US" smtClean="0"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trike="sngStrike" dirty="0"/>
              <a:t>Introduction</a:t>
            </a:r>
          </a:p>
          <a:p>
            <a:pPr>
              <a:lnSpc>
                <a:spcPct val="150000"/>
              </a:lnSpc>
            </a:pPr>
            <a:r>
              <a:rPr lang="en-US" strike="sngStrike" dirty="0" smtClean="0"/>
              <a:t>Threat model</a:t>
            </a:r>
          </a:p>
          <a:p>
            <a:pPr>
              <a:lnSpc>
                <a:spcPct val="150000"/>
              </a:lnSpc>
            </a:pPr>
            <a:r>
              <a:rPr lang="en-US" strike="sngStrike" dirty="0" smtClean="0"/>
              <a:t>Policy-sealed data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Design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Monitor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CP-ABE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677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761EB-C55B-E541-B9B4-EAAD4645BB2B}" type="datetime1">
              <a:rPr lang="en-US" smtClean="0"/>
              <a:t>8/11/12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Nuno Santos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031783" y="2875957"/>
            <a:ext cx="5940656" cy="3833453"/>
          </a:xfrm>
          <a:prstGeom prst="rect">
            <a:avLst/>
          </a:prstGeom>
          <a:ln w="76200" cmpd="sng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6023765" y="3328973"/>
            <a:ext cx="353309" cy="1042105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Excalibur Architecture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C06C6-5388-EF48-9B75-F2C2BBFC0E68}" type="slidenum">
              <a:rPr lang="en-US" smtClean="0"/>
              <a:t>13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62165"/>
            <a:ext cx="2574583" cy="4983695"/>
          </a:xfrm>
        </p:spPr>
        <p:txBody>
          <a:bodyPr>
            <a:no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Check node configurations</a:t>
            </a:r>
          </a:p>
          <a:p>
            <a:pPr lvl="1"/>
            <a:r>
              <a:rPr lang="en-US" sz="2100" dirty="0" smtClean="0"/>
              <a:t>Monitor attests nodes in background</a:t>
            </a:r>
          </a:p>
          <a:p>
            <a:pPr lvl="1"/>
            <a:endParaRPr lang="en-US" sz="2400" dirty="0" smtClean="0"/>
          </a:p>
          <a:p>
            <a:r>
              <a:rPr lang="en-US" sz="2400" dirty="0" smtClean="0"/>
              <a:t>Scalable policy enforcement</a:t>
            </a:r>
          </a:p>
          <a:p>
            <a:pPr lvl="1"/>
            <a:r>
              <a:rPr lang="en-US" sz="2100" dirty="0" smtClean="0"/>
              <a:t>CP-ABE operations at client-side lib</a:t>
            </a:r>
            <a:endParaRPr lang="en-US" sz="17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3401343" y="3332513"/>
            <a:ext cx="1186930" cy="2774669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  <a:effectLst>
            <a:innerShdw blurRad="63500" dist="50800" dir="13500000">
              <a:srgbClr val="000000">
                <a:alpha val="50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528761" y="5681123"/>
            <a:ext cx="10438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Monitor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2209" y="1274865"/>
            <a:ext cx="618158" cy="585189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859776" y="1860054"/>
            <a:ext cx="1136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Customer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254267" y="2204967"/>
            <a:ext cx="265248" cy="177446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807070" y="4035777"/>
            <a:ext cx="353309" cy="1042105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603203" y="3342281"/>
            <a:ext cx="353309" cy="1042105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009511" y="5065077"/>
            <a:ext cx="353309" cy="1042105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7588950" y="5075327"/>
            <a:ext cx="353309" cy="1042105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0" name="Straight Arrow Connector 19"/>
          <p:cNvCxnSpPr>
            <a:stCxn id="15" idx="3"/>
            <a:endCxn id="19" idx="1"/>
          </p:cNvCxnSpPr>
          <p:nvPr/>
        </p:nvCxnSpPr>
        <p:spPr>
          <a:xfrm>
            <a:off x="4160379" y="4556830"/>
            <a:ext cx="3428571" cy="103955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8" name="Group 47"/>
          <p:cNvGrpSpPr/>
          <p:nvPr/>
        </p:nvGrpSpPr>
        <p:grpSpPr>
          <a:xfrm>
            <a:off x="5472913" y="1320800"/>
            <a:ext cx="1855773" cy="1107548"/>
            <a:chOff x="3246853" y="1204680"/>
            <a:chExt cx="1855773" cy="1107548"/>
          </a:xfrm>
        </p:grpSpPr>
        <p:sp>
          <p:nvSpPr>
            <p:cNvPr id="22" name="Rounded Rectangle 21"/>
            <p:cNvSpPr/>
            <p:nvPr/>
          </p:nvSpPr>
          <p:spPr>
            <a:xfrm>
              <a:off x="3328793" y="1204680"/>
              <a:ext cx="1684212" cy="1107548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olded Corner 22"/>
            <p:cNvSpPr/>
            <p:nvPr/>
          </p:nvSpPr>
          <p:spPr>
            <a:xfrm>
              <a:off x="3535112" y="1373741"/>
              <a:ext cx="516393" cy="522438"/>
            </a:xfrm>
            <a:prstGeom prst="foldedCorner">
              <a:avLst>
                <a:gd name="adj" fmla="val 50000"/>
              </a:avLst>
            </a:prstGeom>
            <a:ln>
              <a:solidFill>
                <a:srgbClr val="000000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246853" y="1896179"/>
              <a:ext cx="185577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FFFFFF"/>
                  </a:solidFill>
                </a:rPr>
                <a:t>Policy-Sealed Data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  <p:sp>
          <p:nvSpPr>
            <p:cNvPr id="25" name="Parallelogram 24"/>
            <p:cNvSpPr/>
            <p:nvPr/>
          </p:nvSpPr>
          <p:spPr>
            <a:xfrm>
              <a:off x="4347446" y="1389817"/>
              <a:ext cx="450433" cy="506362"/>
            </a:xfrm>
            <a:prstGeom prst="parallelogram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031271" y="1389817"/>
              <a:ext cx="36440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/>
                <a:t>+</a:t>
              </a:r>
            </a:p>
          </p:txBody>
        </p:sp>
      </p:grpSp>
      <p:sp>
        <p:nvSpPr>
          <p:cNvPr id="27" name="Rectangle 26"/>
          <p:cNvSpPr/>
          <p:nvPr/>
        </p:nvSpPr>
        <p:spPr>
          <a:xfrm>
            <a:off x="6023764" y="4220203"/>
            <a:ext cx="353310" cy="150875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4442632" y="2320826"/>
            <a:ext cx="6431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 </a:t>
            </a:r>
            <a:r>
              <a:rPr lang="en-US" sz="2000" dirty="0"/>
              <a:t>s</a:t>
            </a:r>
            <a:r>
              <a:rPr lang="en-US" sz="2000" dirty="0" smtClean="0"/>
              <a:t>eal</a:t>
            </a:r>
            <a:endParaRPr lang="en-US" sz="2000" dirty="0"/>
          </a:p>
        </p:txBody>
      </p:sp>
      <p:cxnSp>
        <p:nvCxnSpPr>
          <p:cNvPr id="34" name="Curved Connector 33"/>
          <p:cNvCxnSpPr>
            <a:stCxn id="13" idx="3"/>
          </p:cNvCxnSpPr>
          <p:nvPr/>
        </p:nvCxnSpPr>
        <p:spPr>
          <a:xfrm>
            <a:off x="4519515" y="2293690"/>
            <a:ext cx="1680904" cy="1038341"/>
          </a:xfrm>
          <a:prstGeom prst="curvedConnector2">
            <a:avLst/>
          </a:prstGeom>
          <a:ln>
            <a:solidFill>
              <a:srgbClr val="000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307676" y="2904577"/>
            <a:ext cx="8283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u</a:t>
            </a:r>
            <a:r>
              <a:rPr lang="en-US" sz="2000" dirty="0" smtClean="0"/>
              <a:t>nseal</a:t>
            </a:r>
            <a:endParaRPr lang="en-US" sz="2000" dirty="0"/>
          </a:p>
        </p:txBody>
      </p:sp>
      <p:cxnSp>
        <p:nvCxnSpPr>
          <p:cNvPr id="36" name="Straight Arrow Connector 35"/>
          <p:cNvCxnSpPr>
            <a:stCxn id="15" idx="3"/>
            <a:endCxn id="18" idx="1"/>
          </p:cNvCxnSpPr>
          <p:nvPr/>
        </p:nvCxnSpPr>
        <p:spPr>
          <a:xfrm>
            <a:off x="4160379" y="4556830"/>
            <a:ext cx="1849132" cy="10293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5" idx="3"/>
            <a:endCxn id="17" idx="1"/>
          </p:cNvCxnSpPr>
          <p:nvPr/>
        </p:nvCxnSpPr>
        <p:spPr>
          <a:xfrm flipV="1">
            <a:off x="4160379" y="3863334"/>
            <a:ext cx="3442824" cy="69349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5" idx="3"/>
          </p:cNvCxnSpPr>
          <p:nvPr/>
        </p:nvCxnSpPr>
        <p:spPr>
          <a:xfrm flipV="1">
            <a:off x="4160379" y="3853084"/>
            <a:ext cx="1863385" cy="70374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605196" y="2942399"/>
            <a:ext cx="120545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 attest &amp;</a:t>
            </a:r>
          </a:p>
          <a:p>
            <a:pPr algn="ctr"/>
            <a:r>
              <a:rPr lang="en-US" sz="2000" dirty="0" smtClean="0"/>
              <a:t>send</a:t>
            </a:r>
          </a:p>
          <a:p>
            <a:pPr algn="ctr"/>
            <a:r>
              <a:rPr lang="en-US" sz="2000" dirty="0" smtClean="0"/>
              <a:t>credential</a:t>
            </a:r>
            <a:endParaRPr lang="en-US" sz="2000" dirty="0"/>
          </a:p>
        </p:txBody>
      </p:sp>
      <p:sp>
        <p:nvSpPr>
          <p:cNvPr id="55" name="TextBox 54"/>
          <p:cNvSpPr txBox="1"/>
          <p:nvPr/>
        </p:nvSpPr>
        <p:spPr>
          <a:xfrm>
            <a:off x="7607826" y="6274388"/>
            <a:ext cx="1354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Datacenter</a:t>
            </a:r>
            <a:endParaRPr lang="en-US" sz="2000" dirty="0"/>
          </a:p>
        </p:txBody>
      </p:sp>
      <p:sp>
        <p:nvSpPr>
          <p:cNvPr id="28" name="Rectangle 27"/>
          <p:cNvSpPr/>
          <p:nvPr/>
        </p:nvSpPr>
        <p:spPr>
          <a:xfrm>
            <a:off x="7606439" y="4233511"/>
            <a:ext cx="353310" cy="150875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7585644" y="5973988"/>
            <a:ext cx="353310" cy="150875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6010096" y="5966557"/>
            <a:ext cx="353310" cy="150875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481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5" grpId="0"/>
      <p:bldP spid="50" grpId="0"/>
      <p:bldP spid="50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loud 27"/>
          <p:cNvSpPr/>
          <p:nvPr/>
        </p:nvSpPr>
        <p:spPr>
          <a:xfrm rot="623485">
            <a:off x="50741" y="2999279"/>
            <a:ext cx="4024755" cy="3052898"/>
          </a:xfrm>
          <a:prstGeom prst="cloud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Excalibur Mediates TPM Access w/ Monitor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761EB-C55B-E541-B9B4-EAAD4645BB2B}" type="datetime1">
              <a:rPr lang="en-US" smtClean="0"/>
              <a:t>8/11/12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Nuno Santos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C06C6-5388-EF48-9B75-F2C2BBFC0E68}" type="slidenum">
              <a:rPr lang="en-US" smtClean="0"/>
              <a:t>14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>
          <a:xfrm>
            <a:off x="4127499" y="1216152"/>
            <a:ext cx="5016501" cy="49377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Monitor goals: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Track node ids + TPM-based attestations</a:t>
            </a:r>
          </a:p>
          <a:p>
            <a:pPr lvl="1"/>
            <a:r>
              <a:rPr lang="en-US" sz="2100" dirty="0" smtClean="0"/>
              <a:t>Hides low-level details from users</a:t>
            </a:r>
          </a:p>
          <a:p>
            <a:endParaRPr lang="en-US" sz="2400" dirty="0"/>
          </a:p>
          <a:p>
            <a:r>
              <a:rPr lang="en-US" sz="2400" dirty="0" smtClean="0"/>
              <a:t>Track nodes’ attributes that cannot be attested via today’s TPMs</a:t>
            </a:r>
          </a:p>
          <a:p>
            <a:pPr lvl="1"/>
            <a:r>
              <a:rPr lang="en-US" sz="2100" dirty="0" smtClean="0"/>
              <a:t>e.g., nodes’ locations (EU vs. US)</a:t>
            </a:r>
          </a:p>
          <a:p>
            <a:endParaRPr lang="en-US" sz="2400" dirty="0" smtClean="0"/>
          </a:p>
          <a:p>
            <a:r>
              <a:rPr lang="en-US" sz="2400" dirty="0" smtClean="0"/>
              <a:t>Form the cloud’s root of trust</a:t>
            </a:r>
          </a:p>
          <a:p>
            <a:pPr lvl="1"/>
            <a:r>
              <a:rPr lang="en-US" sz="2100" dirty="0" smtClean="0"/>
              <a:t>Customers only need to attest the monitor’s software configuration</a:t>
            </a:r>
            <a:endParaRPr lang="en-US" sz="2100" dirty="0"/>
          </a:p>
        </p:txBody>
      </p:sp>
      <p:sp>
        <p:nvSpPr>
          <p:cNvPr id="11" name="Rectangle 10"/>
          <p:cNvSpPr/>
          <p:nvPr/>
        </p:nvSpPr>
        <p:spPr>
          <a:xfrm>
            <a:off x="612648" y="3750077"/>
            <a:ext cx="1128287" cy="131824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94678" y="5048430"/>
            <a:ext cx="1359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Cloud Node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451" y="4147354"/>
            <a:ext cx="1011490" cy="704671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752698" y="4256417"/>
            <a:ext cx="873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cs typeface="Arial Rounded MT Bold"/>
              </a:rPr>
              <a:t>TPM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442805" y="3750077"/>
            <a:ext cx="1128287" cy="1298353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442805" y="5048430"/>
            <a:ext cx="1128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Monitor</a:t>
            </a:r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0941" y="1647769"/>
            <a:ext cx="618158" cy="585189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423139" y="2228302"/>
            <a:ext cx="1136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Customer</a:t>
            </a:r>
          </a:p>
        </p:txBody>
      </p:sp>
      <p:cxnSp>
        <p:nvCxnSpPr>
          <p:cNvPr id="22" name="Curved Connector 21"/>
          <p:cNvCxnSpPr>
            <a:stCxn id="18" idx="2"/>
            <a:endCxn id="15" idx="0"/>
          </p:cNvCxnSpPr>
          <p:nvPr/>
        </p:nvCxnSpPr>
        <p:spPr>
          <a:xfrm rot="16200000" flipH="1">
            <a:off x="1922951" y="2666078"/>
            <a:ext cx="1152443" cy="1015554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urved Connector 24"/>
          <p:cNvCxnSpPr>
            <a:stCxn id="15" idx="1"/>
            <a:endCxn id="11" idx="3"/>
          </p:cNvCxnSpPr>
          <p:nvPr/>
        </p:nvCxnSpPr>
        <p:spPr>
          <a:xfrm rot="10800000" flipV="1">
            <a:off x="1740935" y="4399254"/>
            <a:ext cx="701870" cy="9944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9370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8410" y="152400"/>
            <a:ext cx="86868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Attribute-based Encryption Is Key to Scalability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761EB-C55B-E541-B9B4-EAAD4645BB2B}" type="datetime1">
              <a:rPr lang="en-US" smtClean="0"/>
              <a:t>8/11/12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Nuno Santos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C06C6-5388-EF48-9B75-F2C2BBFC0E68}" type="slidenum">
              <a:rPr lang="en-US" smtClean="0"/>
              <a:t>15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289773" y="1219199"/>
            <a:ext cx="8558010" cy="11788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Customers </a:t>
            </a:r>
            <a:r>
              <a:rPr lang="en-US" sz="2000" dirty="0" smtClean="0"/>
              <a:t>seal data to a policy with a CP</a:t>
            </a:r>
            <a:r>
              <a:rPr lang="en-US" sz="2000" dirty="0"/>
              <a:t>-ABE encryption </a:t>
            </a:r>
            <a:r>
              <a:rPr lang="en-US" sz="2000" dirty="0" smtClean="0"/>
              <a:t>key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Once each node attests its configuration, monitor hands CP-ABE decryption key </a:t>
            </a:r>
          </a:p>
          <a:p>
            <a:pPr lvl="1"/>
            <a:r>
              <a:rPr lang="en-US" sz="1600" dirty="0" err="1"/>
              <a:t>Ciphertext</a:t>
            </a:r>
            <a:r>
              <a:rPr lang="en-US" sz="1600" dirty="0"/>
              <a:t>-Policy Attribute-Based Encryption [Bethencourt07] </a:t>
            </a:r>
          </a:p>
        </p:txBody>
      </p:sp>
      <p:sp>
        <p:nvSpPr>
          <p:cNvPr id="7" name="Rectangle 6"/>
          <p:cNvSpPr/>
          <p:nvPr/>
        </p:nvSpPr>
        <p:spPr>
          <a:xfrm>
            <a:off x="717573" y="3822879"/>
            <a:ext cx="1790997" cy="1853977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224597" y="3835922"/>
            <a:ext cx="5571076" cy="1853977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Arrow Connector 8"/>
          <p:cNvCxnSpPr>
            <a:stCxn id="7" idx="3"/>
            <a:endCxn id="23" idx="1"/>
          </p:cNvCxnSpPr>
          <p:nvPr/>
        </p:nvCxnSpPr>
        <p:spPr>
          <a:xfrm>
            <a:off x="2508570" y="4749868"/>
            <a:ext cx="1895536" cy="637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17574" y="5676856"/>
            <a:ext cx="17909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Monitor</a:t>
            </a:r>
            <a:endParaRPr lang="en-US" sz="2000" dirty="0"/>
          </a:p>
        </p:txBody>
      </p:sp>
      <p:sp>
        <p:nvSpPr>
          <p:cNvPr id="19" name="Rounded Rectangle 18"/>
          <p:cNvSpPr/>
          <p:nvPr/>
        </p:nvSpPr>
        <p:spPr>
          <a:xfrm>
            <a:off x="1032047" y="4501209"/>
            <a:ext cx="1139952" cy="563357"/>
          </a:xfrm>
          <a:prstGeom prst="roundRect">
            <a:avLst/>
          </a:prstGeom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Master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Key</a:t>
            </a:r>
            <a:endParaRPr lang="en-US" sz="1600" dirty="0">
              <a:solidFill>
                <a:schemeClr val="bg1"/>
              </a:solidFill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4404106" y="4250607"/>
            <a:ext cx="1482852" cy="1011263"/>
            <a:chOff x="2631948" y="3992537"/>
            <a:chExt cx="1482852" cy="1011263"/>
          </a:xfrm>
          <a:effectLst/>
        </p:grpSpPr>
        <p:sp>
          <p:nvSpPr>
            <p:cNvPr id="23" name="Rounded Rectangle 22"/>
            <p:cNvSpPr/>
            <p:nvPr/>
          </p:nvSpPr>
          <p:spPr>
            <a:xfrm>
              <a:off x="2631948" y="3992537"/>
              <a:ext cx="1482852" cy="1011263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Decryption</a:t>
              </a:r>
            </a:p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Key</a:t>
              </a:r>
            </a:p>
            <a:p>
              <a:pPr algn="ctr"/>
              <a:endParaRPr lang="en-US" sz="1600" dirty="0">
                <a:solidFill>
                  <a:schemeClr val="bg1"/>
                </a:solidFill>
              </a:endParaRPr>
            </a:p>
            <a:p>
              <a:pPr algn="ctr"/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813050" y="4588690"/>
              <a:ext cx="1079500" cy="300243"/>
            </a:xfrm>
            <a:prstGeom prst="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Attributes</a:t>
              </a:r>
              <a:endParaRPr lang="en-US" sz="1600" dirty="0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608715" y="2725198"/>
            <a:ext cx="39075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Seal</a:t>
            </a:r>
            <a:r>
              <a:rPr lang="en-US" sz="2000" dirty="0" smtClean="0"/>
              <a:t> (                   , Data, Policy )</a:t>
            </a:r>
            <a:endParaRPr lang="en-US" sz="2000" dirty="0"/>
          </a:p>
        </p:txBody>
      </p:sp>
      <p:sp>
        <p:nvSpPr>
          <p:cNvPr id="29" name="Rounded Rectangle 28"/>
          <p:cNvSpPr/>
          <p:nvPr/>
        </p:nvSpPr>
        <p:spPr>
          <a:xfrm>
            <a:off x="1602023" y="2652626"/>
            <a:ext cx="1139952" cy="563357"/>
          </a:xfrm>
          <a:prstGeom prst="roundRect">
            <a:avLst/>
          </a:prstGeom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Encryption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Key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207970" y="4519352"/>
            <a:ext cx="55579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Unseal</a:t>
            </a:r>
            <a:r>
              <a:rPr lang="en-US" sz="2000" dirty="0" smtClean="0"/>
              <a:t> (                        ,                   )    ) </a:t>
            </a:r>
            <a:r>
              <a:rPr lang="en-US" sz="2000" dirty="0" smtClean="0">
                <a:sym typeface="Wingdings"/>
              </a:rPr>
              <a:t> Data</a:t>
            </a:r>
            <a:endParaRPr lang="en-US" sz="2000" dirty="0"/>
          </a:p>
        </p:txBody>
      </p:sp>
      <p:sp>
        <p:nvSpPr>
          <p:cNvPr id="58" name="TextBox 57"/>
          <p:cNvSpPr txBox="1"/>
          <p:nvPr/>
        </p:nvSpPr>
        <p:spPr>
          <a:xfrm>
            <a:off x="4025998" y="5689899"/>
            <a:ext cx="4054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Node</a:t>
            </a:r>
            <a:endParaRPr lang="en-US" sz="2000" dirty="0"/>
          </a:p>
        </p:txBody>
      </p:sp>
      <p:grpSp>
        <p:nvGrpSpPr>
          <p:cNvPr id="10" name="Group 9"/>
          <p:cNvGrpSpPr/>
          <p:nvPr/>
        </p:nvGrpSpPr>
        <p:grpSpPr>
          <a:xfrm>
            <a:off x="6151588" y="4457480"/>
            <a:ext cx="1476490" cy="584776"/>
            <a:chOff x="6676475" y="2760563"/>
            <a:chExt cx="1476490" cy="584776"/>
          </a:xfrm>
        </p:grpSpPr>
        <p:sp>
          <p:nvSpPr>
            <p:cNvPr id="35" name="Rounded Rectangle 34"/>
            <p:cNvSpPr/>
            <p:nvPr/>
          </p:nvSpPr>
          <p:spPr>
            <a:xfrm>
              <a:off x="6676475" y="2776346"/>
              <a:ext cx="1476490" cy="563358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783025" y="2760563"/>
              <a:ext cx="1261082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Policy-Sealed</a:t>
              </a:r>
            </a:p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Data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5" name="Curved Connector 14"/>
          <p:cNvCxnSpPr>
            <a:stCxn id="28" idx="3"/>
            <a:endCxn id="43" idx="0"/>
          </p:cNvCxnSpPr>
          <p:nvPr/>
        </p:nvCxnSpPr>
        <p:spPr>
          <a:xfrm>
            <a:off x="4516230" y="2925253"/>
            <a:ext cx="2372449" cy="1532227"/>
          </a:xfrm>
          <a:prstGeom prst="curved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Curved Connector 16"/>
          <p:cNvCxnSpPr>
            <a:stCxn id="7" idx="0"/>
            <a:endCxn id="29" idx="2"/>
          </p:cNvCxnSpPr>
          <p:nvPr/>
        </p:nvCxnSpPr>
        <p:spPr>
          <a:xfrm rot="5400000" flipH="1" flipV="1">
            <a:off x="1589087" y="3239968"/>
            <a:ext cx="606896" cy="558927"/>
          </a:xfrm>
          <a:prstGeom prst="curved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9334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8" grpId="0"/>
      <p:bldP spid="29" grpId="0" animBg="1"/>
      <p:bldP spid="5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761EB-C55B-E541-B9B4-EAAD4645BB2B}" type="datetime1">
              <a:rPr lang="en-US" smtClean="0"/>
              <a:t>8/11/12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Nuno Santos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C06C6-5388-EF48-9B75-F2C2BBFC0E68}" type="slidenum">
              <a:rPr lang="en-US" smtClean="0"/>
              <a:t>16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trike="sngStrike" dirty="0" smtClean="0"/>
              <a:t>Introduction</a:t>
            </a:r>
          </a:p>
          <a:p>
            <a:pPr>
              <a:lnSpc>
                <a:spcPct val="150000"/>
              </a:lnSpc>
            </a:pPr>
            <a:r>
              <a:rPr lang="en-US" strike="sngStrike" dirty="0" smtClean="0"/>
              <a:t>Threat model</a:t>
            </a:r>
          </a:p>
          <a:p>
            <a:pPr>
              <a:lnSpc>
                <a:spcPct val="150000"/>
              </a:lnSpc>
            </a:pPr>
            <a:r>
              <a:rPr lang="en-US" strike="sngStrike" dirty="0" smtClean="0"/>
              <a:t>Policy-sealed data</a:t>
            </a:r>
          </a:p>
          <a:p>
            <a:pPr>
              <a:lnSpc>
                <a:spcPct val="150000"/>
              </a:lnSpc>
            </a:pPr>
            <a:r>
              <a:rPr lang="en-US" strike="sngStrike" dirty="0" smtClean="0"/>
              <a:t>Design</a:t>
            </a:r>
          </a:p>
          <a:p>
            <a:pPr lvl="1">
              <a:lnSpc>
                <a:spcPct val="150000"/>
              </a:lnSpc>
            </a:pPr>
            <a:r>
              <a:rPr lang="en-US" strike="sngStrike" dirty="0" smtClean="0"/>
              <a:t>Monitor</a:t>
            </a:r>
          </a:p>
          <a:p>
            <a:pPr lvl="1">
              <a:lnSpc>
                <a:spcPct val="150000"/>
              </a:lnSpc>
            </a:pPr>
            <a:r>
              <a:rPr lang="en-US" strike="sngStrike" dirty="0" smtClean="0"/>
              <a:t>CP-ABE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8111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761EB-C55B-E541-B9B4-EAAD4645BB2B}" type="datetime1">
              <a:rPr lang="en-US" smtClean="0"/>
              <a:t>8/11/12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Nuno Santos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C06C6-5388-EF48-9B75-F2C2BBFC0E68}" type="slidenum">
              <a:rPr lang="en-US" smtClean="0"/>
              <a:t>17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Two questions:</a:t>
            </a:r>
          </a:p>
          <a:p>
            <a:pPr lvl="1"/>
            <a:r>
              <a:rPr lang="en-US" dirty="0"/>
              <a:t>What is the overhead of policy-sealed data?</a:t>
            </a:r>
          </a:p>
          <a:p>
            <a:pPr lvl="1"/>
            <a:r>
              <a:rPr lang="en-US" dirty="0" smtClean="0"/>
              <a:t>Is the monitor a scalability bottleneck?</a:t>
            </a:r>
            <a:endParaRPr lang="en-US" dirty="0"/>
          </a:p>
          <a:p>
            <a:pPr lvl="1"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Implemented cloud service akin to EC2</a:t>
            </a:r>
          </a:p>
          <a:p>
            <a:pPr lvl="1"/>
            <a:r>
              <a:rPr lang="en-US" dirty="0" smtClean="0"/>
              <a:t>Based </a:t>
            </a:r>
            <a:r>
              <a:rPr lang="en-US" dirty="0"/>
              <a:t>on </a:t>
            </a:r>
            <a:r>
              <a:rPr lang="en-US" dirty="0" smtClean="0"/>
              <a:t>Eucalyptus / </a:t>
            </a:r>
            <a:r>
              <a:rPr lang="en-US" dirty="0" err="1" smtClean="0"/>
              <a:t>Xen</a:t>
            </a:r>
            <a:r>
              <a:rPr lang="en-US" dirty="0" smtClean="0"/>
              <a:t> </a:t>
            </a:r>
            <a:r>
              <a:rPr lang="en-US" dirty="0"/>
              <a:t>cloud </a:t>
            </a:r>
            <a:r>
              <a:rPr lang="en-US" dirty="0" smtClean="0"/>
              <a:t>platform</a:t>
            </a:r>
          </a:p>
          <a:p>
            <a:pPr lvl="1"/>
            <a:r>
              <a:rPr lang="en-US" dirty="0" smtClean="0"/>
              <a:t>Supports </a:t>
            </a:r>
            <a:r>
              <a:rPr lang="en-US" dirty="0"/>
              <a:t>location </a:t>
            </a:r>
            <a:r>
              <a:rPr lang="en-US" dirty="0" smtClean="0"/>
              <a:t>attribute</a:t>
            </a:r>
          </a:p>
          <a:p>
            <a:pPr lvl="1"/>
            <a:r>
              <a:rPr lang="en-US" dirty="0" smtClean="0"/>
              <a:t>Interposed seal / unseal in VM management operations</a:t>
            </a:r>
            <a:endParaRPr lang="en-US" dirty="0"/>
          </a:p>
          <a:p>
            <a:pPr lvl="1">
              <a:lnSpc>
                <a:spcPct val="150000"/>
              </a:lnSpc>
            </a:pPr>
            <a:endParaRPr lang="en-US" dirty="0"/>
          </a:p>
          <a:p>
            <a:r>
              <a:rPr lang="en-US" dirty="0" err="1"/>
              <a:t>Testbed</a:t>
            </a:r>
            <a:r>
              <a:rPr lang="en-US" dirty="0"/>
              <a:t>: </a:t>
            </a:r>
            <a:r>
              <a:rPr lang="en-US" dirty="0" smtClean="0"/>
              <a:t>single monitor and five nodes</a:t>
            </a:r>
            <a:endParaRPr lang="en-US" dirty="0"/>
          </a:p>
          <a:p>
            <a:pPr lvl="1"/>
            <a:r>
              <a:rPr lang="en-US" dirty="0"/>
              <a:t>Intel Xeon, 2.83Ghz 8-core CPU, 1.6 GB RAM, TPM </a:t>
            </a:r>
            <a:r>
              <a:rPr lang="en-US" dirty="0" smtClean="0"/>
              <a:t>v1.2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09609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the Overhead of Seal / Unseal?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4B95B-2C77-9F45-A81B-A946AFE97472}" type="datetime1">
              <a:rPr lang="en-US" smtClean="0"/>
              <a:t>8/11/12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C06C6-5388-EF48-9B75-F2C2BBFC0E68}" type="slidenum">
              <a:rPr lang="en-US" smtClean="0"/>
              <a:t>18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308101"/>
            <a:ext cx="8074152" cy="812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Overhead of CP-ABE in Eucalyptus / </a:t>
            </a:r>
            <a:r>
              <a:rPr lang="en-US" dirty="0" err="1" smtClean="0"/>
              <a:t>Xen</a:t>
            </a:r>
            <a:r>
              <a:rPr lang="en-US" dirty="0" smtClean="0"/>
              <a:t> platform</a:t>
            </a:r>
          </a:p>
          <a:p>
            <a:pPr lvl="1" algn="ctr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Nuno Santos</a:t>
            </a:r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12648" y="2479253"/>
            <a:ext cx="8074152" cy="3931920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marL="274320" lvl="1" indent="0">
              <a:buNone/>
            </a:pPr>
            <a:endParaRPr lang="en-US" sz="2000" dirty="0" smtClean="0"/>
          </a:p>
          <a:p>
            <a:pPr marL="274320" lvl="1" indent="0">
              <a:buNone/>
            </a:pPr>
            <a:endParaRPr lang="en-US" sz="2000" dirty="0" smtClean="0"/>
          </a:p>
          <a:p>
            <a:pPr marL="274320" lvl="1" indent="0" algn="ctr">
              <a:buNone/>
            </a:pPr>
            <a:r>
              <a:rPr lang="en-US" sz="2400" dirty="0">
                <a:solidFill>
                  <a:schemeClr val="tx1"/>
                </a:solidFill>
              </a:rPr>
              <a:t>CP-ABE’s overhead could be significant</a:t>
            </a:r>
          </a:p>
          <a:p>
            <a:pPr marL="274320" lvl="1" indent="0" algn="ctr">
              <a:buNone/>
            </a:pPr>
            <a:r>
              <a:rPr lang="en-US" sz="2400" dirty="0">
                <a:solidFill>
                  <a:schemeClr val="tx1"/>
                </a:solidFill>
              </a:rPr>
              <a:t>However, </a:t>
            </a:r>
            <a:r>
              <a:rPr lang="en-US" sz="2400" dirty="0" smtClean="0">
                <a:solidFill>
                  <a:schemeClr val="tx1"/>
                </a:solidFill>
              </a:rPr>
              <a:t>VM operations </a:t>
            </a:r>
            <a:r>
              <a:rPr lang="en-US" sz="2400" dirty="0">
                <a:solidFill>
                  <a:schemeClr val="tx1"/>
                </a:solidFill>
              </a:rPr>
              <a:t>are infrequent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2816" y="2173821"/>
            <a:ext cx="5537200" cy="3226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58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the Monitor a Scalability Bottleneck?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761EB-C55B-E541-B9B4-EAAD4645BB2B}" type="datetime1">
              <a:rPr lang="en-US" smtClean="0"/>
              <a:t>8/11/12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Nuno Santos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C06C6-5388-EF48-9B75-F2C2BBFC0E68}" type="slidenum">
              <a:rPr lang="en-US" smtClean="0"/>
              <a:t>19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8463" y="1219200"/>
            <a:ext cx="8686801" cy="493776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Monitor can attest a large number of nodes</a:t>
            </a:r>
          </a:p>
          <a:p>
            <a:pPr lvl="1"/>
            <a:r>
              <a:rPr lang="en-US" dirty="0" smtClean="0"/>
              <a:t>Max throughput: 630 attestation-verifications/sec</a:t>
            </a:r>
          </a:p>
          <a:p>
            <a:pPr lvl="1"/>
            <a:r>
              <a:rPr lang="en-US" dirty="0" smtClean="0"/>
              <a:t>E.g., 10K node cluster attests in ~15 seconds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Monitor can serve many attestation requests from customers</a:t>
            </a:r>
            <a:endParaRPr lang="en-US" dirty="0"/>
          </a:p>
          <a:p>
            <a:pPr lvl="1"/>
            <a:r>
              <a:rPr lang="en-US" dirty="0"/>
              <a:t>Max throughput: 4800 </a:t>
            </a:r>
            <a:r>
              <a:rPr lang="en-US" dirty="0" smtClean="0"/>
              <a:t>attestation-requests/</a:t>
            </a:r>
            <a:r>
              <a:rPr lang="en-US" dirty="0"/>
              <a:t>sec</a:t>
            </a:r>
          </a:p>
          <a:p>
            <a:pPr lvl="1"/>
            <a:r>
              <a:rPr lang="en-US" dirty="0" smtClean="0"/>
              <a:t>Increases throughput </a:t>
            </a:r>
            <a:r>
              <a:rPr lang="en-US" dirty="0"/>
              <a:t>of standard </a:t>
            </a:r>
            <a:r>
              <a:rPr lang="en-US" dirty="0" smtClean="0"/>
              <a:t>TPM attestation</a:t>
            </a:r>
            <a:endParaRPr lang="en-US" dirty="0"/>
          </a:p>
          <a:p>
            <a:pPr lvl="2"/>
            <a:r>
              <a:rPr lang="en-US" dirty="0"/>
              <a:t>Batches multiple attestation requests into single TPM call</a:t>
            </a:r>
          </a:p>
          <a:p>
            <a:pPr lvl="1"/>
            <a:r>
              <a:rPr lang="en-US" dirty="0" smtClean="0"/>
              <a:t>Speedup orders of magnitude </a:t>
            </a:r>
            <a:r>
              <a:rPr lang="en-US" dirty="0"/>
              <a:t>over standard TPM attestation</a:t>
            </a:r>
          </a:p>
        </p:txBody>
      </p:sp>
    </p:spTree>
    <p:extLst>
      <p:ext uri="{BB962C8B-B14F-4D97-AF65-F5344CB8AC3E}">
        <p14:creationId xmlns:p14="http://schemas.microsoft.com/office/powerpoint/2010/main" val="28347777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Managing the Cloud is Complex &amp; Error-Prone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761EB-C55B-E541-B9B4-EAAD4645BB2B}" type="datetime1">
              <a:rPr lang="en-US" smtClean="0"/>
              <a:t>8/11/12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Nuno Santos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C06C6-5388-EF48-9B75-F2C2BBFC0E68}" type="slidenum">
              <a:rPr lang="en-US" smtClean="0"/>
              <a:t>2</a:t>
            </a:fld>
            <a:endParaRPr lang="en-US"/>
          </a:p>
        </p:txBody>
      </p:sp>
      <p:sp>
        <p:nvSpPr>
          <p:cNvPr id="7" name="Oval Callout 6"/>
          <p:cNvSpPr/>
          <p:nvPr/>
        </p:nvSpPr>
        <p:spPr>
          <a:xfrm>
            <a:off x="4381842" y="1458414"/>
            <a:ext cx="3200590" cy="1426395"/>
          </a:xfrm>
          <a:prstGeom prst="wedgeEllipseCallout">
            <a:avLst>
              <a:gd name="adj1" fmla="val -60475"/>
              <a:gd name="adj2" fmla="val -2091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000" dirty="0"/>
          </a:p>
        </p:txBody>
      </p:sp>
      <p:sp>
        <p:nvSpPr>
          <p:cNvPr id="8" name="Cloud 7"/>
          <p:cNvSpPr/>
          <p:nvPr/>
        </p:nvSpPr>
        <p:spPr>
          <a:xfrm rot="623485">
            <a:off x="1031145" y="2719073"/>
            <a:ext cx="3715748" cy="2798066"/>
          </a:xfrm>
          <a:prstGeom prst="cloud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6425" y="1489968"/>
            <a:ext cx="618158" cy="58518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013992" y="2075157"/>
            <a:ext cx="1136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Customer</a:t>
            </a:r>
          </a:p>
        </p:txBody>
      </p:sp>
      <p:cxnSp>
        <p:nvCxnSpPr>
          <p:cNvPr id="11" name="Curved Connector 10"/>
          <p:cNvCxnSpPr>
            <a:stCxn id="9" idx="1"/>
          </p:cNvCxnSpPr>
          <p:nvPr/>
        </p:nvCxnSpPr>
        <p:spPr>
          <a:xfrm rot="10800000" flipV="1">
            <a:off x="2493805" y="1782563"/>
            <a:ext cx="712620" cy="1102246"/>
          </a:xfrm>
          <a:prstGeom prst="curved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5"/>
          <p:cNvSpPr txBox="1">
            <a:spLocks/>
          </p:cNvSpPr>
          <p:nvPr/>
        </p:nvSpPr>
        <p:spPr>
          <a:xfrm>
            <a:off x="4464074" y="1698887"/>
            <a:ext cx="2997636" cy="135560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 smtClean="0"/>
              <a:t>Is my data</a:t>
            </a:r>
          </a:p>
          <a:p>
            <a:pPr marL="0" indent="0" algn="ctr">
              <a:buNone/>
            </a:pPr>
            <a:r>
              <a:rPr lang="en-US" sz="2400" dirty="0" smtClean="0"/>
              <a:t>properly managed?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328642" y="2004005"/>
            <a:ext cx="63350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118780" y="5529557"/>
            <a:ext cx="1623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Cloud Provider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8437" y="3253778"/>
            <a:ext cx="765824" cy="1092575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086065" y="4256847"/>
            <a:ext cx="16528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Cloud Software</a:t>
            </a:r>
          </a:p>
          <a:p>
            <a:pPr algn="ctr"/>
            <a:r>
              <a:rPr lang="en-US" dirty="0" smtClean="0"/>
              <a:t>Administrator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376296" y="5068474"/>
            <a:ext cx="4533900" cy="107667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Cloud software admins. can compromise customers’ data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85013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10220-5C5D-FB4D-B252-7E399225A045}" type="datetime1">
              <a:rPr lang="en-US" smtClean="0"/>
              <a:t>8/11/12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C06C6-5388-EF48-9B75-F2C2BBFC0E68}" type="slidenum">
              <a:rPr lang="en-US" smtClean="0"/>
              <a:t>20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b="1" dirty="0" smtClean="0"/>
              <a:t>Excalibur</a:t>
            </a:r>
            <a:r>
              <a:rPr lang="en-US" sz="2400" dirty="0" smtClean="0"/>
              <a:t> overcomes TPM’s limitations in the cloud</a:t>
            </a:r>
          </a:p>
          <a:p>
            <a:endParaRPr lang="en-US" sz="2100" dirty="0"/>
          </a:p>
          <a:p>
            <a:r>
              <a:rPr lang="en-US" sz="2400" b="1" dirty="0"/>
              <a:t>P</a:t>
            </a:r>
            <a:r>
              <a:rPr lang="en-US" sz="2400" b="1" dirty="0" smtClean="0"/>
              <a:t>olicy-sealed data</a:t>
            </a:r>
            <a:r>
              <a:rPr lang="en-US" sz="2400" dirty="0" smtClean="0"/>
              <a:t>: new trusted computing primitive</a:t>
            </a:r>
          </a:p>
          <a:p>
            <a:pPr lvl="1"/>
            <a:r>
              <a:rPr lang="en-US" sz="2100" dirty="0" smtClean="0"/>
              <a:t>Flexible sealed storage</a:t>
            </a:r>
          </a:p>
          <a:p>
            <a:pPr lvl="1"/>
            <a:r>
              <a:rPr lang="en-US" sz="2100" dirty="0" smtClean="0"/>
              <a:t>Reduce overexposure</a:t>
            </a:r>
            <a:endParaRPr lang="en-US" sz="2100" dirty="0"/>
          </a:p>
          <a:p>
            <a:pPr lvl="1"/>
            <a:endParaRPr lang="en-US" sz="2100" b="1" dirty="0" smtClean="0"/>
          </a:p>
          <a:p>
            <a:r>
              <a:rPr lang="en-US" sz="2400" dirty="0" smtClean="0"/>
              <a:t>CP-ABE makes Excalibur scale</a:t>
            </a:r>
          </a:p>
          <a:p>
            <a:pPr lvl="1"/>
            <a:r>
              <a:rPr lang="en-US" sz="2100" dirty="0" smtClean="0"/>
              <a:t>Masks low performance of TPMs</a:t>
            </a:r>
            <a:endParaRPr lang="en-US" sz="2400" dirty="0" smtClean="0"/>
          </a:p>
          <a:p>
            <a:pPr lvl="1"/>
            <a:endParaRPr lang="en-US" sz="2100" dirty="0"/>
          </a:p>
          <a:p>
            <a:r>
              <a:rPr lang="en-US" sz="2400" dirty="0" smtClean="0"/>
              <a:t>Evaluation indicates that the system is practical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Nuno Santos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018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5177306" y="1219200"/>
            <a:ext cx="3814293" cy="49377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Newer hypervisors can offer protection from SW admins.</a:t>
            </a:r>
            <a:endParaRPr lang="en-US" sz="2000" dirty="0"/>
          </a:p>
          <a:p>
            <a:pPr lvl="1"/>
            <a:r>
              <a:rPr lang="en-US" sz="1800" dirty="0"/>
              <a:t>e</a:t>
            </a:r>
            <a:r>
              <a:rPr lang="en-US" sz="1800" dirty="0" smtClean="0"/>
              <a:t>.g</a:t>
            </a:r>
            <a:r>
              <a:rPr lang="en-US" sz="1800" dirty="0"/>
              <a:t>., </a:t>
            </a:r>
            <a:r>
              <a:rPr lang="en-US" sz="1800" dirty="0" smtClean="0"/>
              <a:t>nested virtualization: </a:t>
            </a:r>
            <a:r>
              <a:rPr lang="en-US" sz="1800" dirty="0" err="1" smtClean="0"/>
              <a:t>CloudVisor</a:t>
            </a:r>
            <a:r>
              <a:rPr lang="en-US" sz="1800" dirty="0" smtClean="0"/>
              <a:t> [SOSP’11], Credo [MSR-TR]</a:t>
            </a:r>
            <a:endParaRPr lang="en-US" sz="2000" dirty="0" smtClean="0">
              <a:sym typeface="Wingdings"/>
            </a:endParaRPr>
          </a:p>
          <a:p>
            <a:pPr marL="0" indent="0">
              <a:buNone/>
            </a:pPr>
            <a:endParaRPr lang="en-US" sz="2000" dirty="0">
              <a:sym typeface="Wingdings"/>
            </a:endParaRPr>
          </a:p>
          <a:p>
            <a:pPr marL="457200" indent="-457200">
              <a:buFont typeface="+mj-lt"/>
              <a:buAutoNum type="arabicPeriod" startAt="2"/>
            </a:pPr>
            <a:r>
              <a:rPr lang="en-US" sz="2000" dirty="0" smtClean="0">
                <a:sym typeface="Wingdings"/>
              </a:rPr>
              <a:t>Trusted </a:t>
            </a:r>
            <a:r>
              <a:rPr lang="en-US" sz="2000" dirty="0">
                <a:sym typeface="Wingdings"/>
              </a:rPr>
              <a:t>computing </a:t>
            </a:r>
            <a:r>
              <a:rPr lang="en-US" sz="2000" dirty="0" smtClean="0">
                <a:sym typeface="Wingdings"/>
              </a:rPr>
              <a:t>can attest cloud node runs </a:t>
            </a:r>
            <a:br>
              <a:rPr lang="en-US" sz="2000" dirty="0" smtClean="0">
                <a:sym typeface="Wingdings"/>
              </a:rPr>
            </a:br>
            <a:r>
              <a:rPr lang="en-US" sz="2000" dirty="0" smtClean="0">
                <a:sym typeface="Wingdings"/>
              </a:rPr>
              <a:t>“correct” hypervisor</a:t>
            </a:r>
            <a:endParaRPr lang="en-US" sz="2000" dirty="0">
              <a:sym typeface="Wingdings"/>
            </a:endParaRPr>
          </a:p>
          <a:p>
            <a:pPr lvl="1"/>
            <a:r>
              <a:rPr lang="en-US" sz="1800" dirty="0">
                <a:sym typeface="Wingdings"/>
              </a:rPr>
              <a:t>Trusted Platform Module (TPM)</a:t>
            </a:r>
          </a:p>
          <a:p>
            <a:endParaRPr lang="en-US" sz="2400" dirty="0"/>
          </a:p>
        </p:txBody>
      </p:sp>
      <p:sp>
        <p:nvSpPr>
          <p:cNvPr id="9" name="Cloud 8"/>
          <p:cNvSpPr/>
          <p:nvPr/>
        </p:nvSpPr>
        <p:spPr>
          <a:xfrm rot="623485">
            <a:off x="612545" y="2317943"/>
            <a:ext cx="4467260" cy="3653507"/>
          </a:xfrm>
          <a:prstGeom prst="cloud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601330" y="2859243"/>
            <a:ext cx="1872818" cy="2387306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743353" y="2962992"/>
            <a:ext cx="633507" cy="101686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687404" y="2962992"/>
            <a:ext cx="1047430" cy="1016861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09" y="228600"/>
            <a:ext cx="8925059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Trusted Computing Can Help Mitigate Threats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761EB-C55B-E541-B9B4-EAAD4645BB2B}" type="datetime1">
              <a:rPr lang="en-US" smtClean="0"/>
              <a:t>8/11/12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Nuno Santos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C06C6-5388-EF48-9B75-F2C2BBFC0E68}" type="slidenum">
              <a:rPr lang="en-US" smtClean="0"/>
              <a:t>3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3966" y="1359831"/>
            <a:ext cx="618158" cy="58518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246164" y="1940364"/>
            <a:ext cx="1136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Customer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887412" y="5226660"/>
            <a:ext cx="1359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Cloud Node</a:t>
            </a:r>
            <a:endParaRPr lang="en-US" dirty="0"/>
          </a:p>
        </p:txBody>
      </p:sp>
      <p:cxnSp>
        <p:nvCxnSpPr>
          <p:cNvPr id="13" name="Curved Connector 12"/>
          <p:cNvCxnSpPr>
            <a:stCxn id="11" idx="1"/>
            <a:endCxn id="18" idx="1"/>
          </p:cNvCxnSpPr>
          <p:nvPr/>
        </p:nvCxnSpPr>
        <p:spPr>
          <a:xfrm rot="10800000" flipV="1">
            <a:off x="1687018" y="2125030"/>
            <a:ext cx="559146" cy="2058512"/>
          </a:xfrm>
          <a:prstGeom prst="curvedConnector3">
            <a:avLst>
              <a:gd name="adj1" fmla="val 240822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89648" y="5633288"/>
            <a:ext cx="1623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Cloud Provider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687018" y="3979854"/>
            <a:ext cx="1689577" cy="407376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Hypervisor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70755" y="1940364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Attest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645326" y="3148257"/>
            <a:ext cx="11365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Customer</a:t>
            </a:r>
          </a:p>
          <a:p>
            <a:pPr algn="ctr"/>
            <a:r>
              <a:rPr lang="en-US" dirty="0" smtClean="0"/>
              <a:t>VM</a:t>
            </a:r>
            <a:endParaRPr lang="en-US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57285" y="4465284"/>
            <a:ext cx="1011490" cy="704671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2310532" y="4574347"/>
            <a:ext cx="873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cs typeface="Arial Rounded MT Bold"/>
              </a:rPr>
              <a:t>TPM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433610" y="4569411"/>
            <a:ext cx="873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cs typeface="Arial Rounded MT Bold"/>
              </a:rPr>
              <a:t>HW</a:t>
            </a:r>
            <a:endParaRPr lang="en-US" dirty="0">
              <a:cs typeface="Arial Rounded MT Bold"/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75555" y="3889810"/>
            <a:ext cx="765824" cy="1092575"/>
          </a:xfrm>
          <a:prstGeom prst="rect">
            <a:avLst/>
          </a:prstGeom>
        </p:spPr>
      </p:pic>
      <p:cxnSp>
        <p:nvCxnSpPr>
          <p:cNvPr id="40" name="Curved Connector 39"/>
          <p:cNvCxnSpPr>
            <a:stCxn id="32" idx="1"/>
            <a:endCxn id="17" idx="3"/>
          </p:cNvCxnSpPr>
          <p:nvPr/>
        </p:nvCxnSpPr>
        <p:spPr>
          <a:xfrm rot="10800000">
            <a:off x="3376861" y="3471424"/>
            <a:ext cx="698695" cy="964675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3670300" y="5326988"/>
            <a:ext cx="5321300" cy="8299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But, TPMs alone ill-suited for the cloud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09427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TPMs Alone Are Ill-Suited for the Cloud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761EB-C55B-E541-B9B4-EAAD4645BB2B}" type="datetime1">
              <a:rPr lang="en-US" smtClean="0"/>
              <a:t>8/11/12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Nuno Santos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C06C6-5388-EF48-9B75-F2C2BBFC0E68}" type="slidenum">
              <a:rPr lang="en-US" smtClean="0"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359514" y="1233157"/>
            <a:ext cx="8571671" cy="493776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Stifle VM and data migration across cloud nodes</a:t>
            </a:r>
          </a:p>
          <a:p>
            <a:pPr lvl="1"/>
            <a:r>
              <a:rPr lang="en-US" dirty="0" smtClean="0"/>
              <a:t>TPMs root-of-trust not transferable from one node to another</a:t>
            </a:r>
            <a:endParaRPr lang="en-US" sz="2000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Cloud providers hesitant to reveal low-level cloud details</a:t>
            </a:r>
          </a:p>
          <a:p>
            <a:pPr lvl="1"/>
            <a:r>
              <a:rPr lang="en-US" dirty="0" smtClean="0"/>
              <a:t>TPMs abstractions can reveal node’s identity and details of the node’s entire software stack</a:t>
            </a:r>
            <a:endParaRPr lang="en-US" sz="2000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Commodity TPMs can hinder the cloud’s ability to scale</a:t>
            </a:r>
          </a:p>
          <a:p>
            <a:pPr lvl="1"/>
            <a:r>
              <a:rPr lang="en-US" dirty="0" smtClean="0"/>
              <a:t>TPMs’ poor performance may introduce bottlenecks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38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Contributions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761EB-C55B-E541-B9B4-EAAD4645BB2B}" type="datetime1">
              <a:rPr lang="en-US" smtClean="0"/>
              <a:t>8/11/12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Nuno Santos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C06C6-5388-EF48-9B75-F2C2BBFC0E68}" type="slidenum">
              <a:rPr lang="en-US" smtClean="0"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351364" y="1240367"/>
            <a:ext cx="8771469" cy="493776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Policy-sealed data abstraction</a:t>
            </a:r>
          </a:p>
          <a:p>
            <a:pPr lvl="1"/>
            <a:r>
              <a:rPr lang="en-US" dirty="0" smtClean="0"/>
              <a:t>Data is handled only by nodes satisfying customer-chosen policy</a:t>
            </a:r>
          </a:p>
          <a:p>
            <a:pPr lvl="1"/>
            <a:r>
              <a:rPr lang="en-US" dirty="0" smtClean="0"/>
              <a:t>Examples: </a:t>
            </a:r>
          </a:p>
          <a:p>
            <a:pPr lvl="2"/>
            <a:r>
              <a:rPr lang="en-US" dirty="0" smtClean="0"/>
              <a:t>Handle data only by nodes running </a:t>
            </a:r>
            <a:r>
              <a:rPr lang="en-US" dirty="0" err="1" smtClean="0"/>
              <a:t>CloudVisor</a:t>
            </a:r>
            <a:endParaRPr lang="en-US" dirty="0" smtClean="0"/>
          </a:p>
          <a:p>
            <a:pPr lvl="2"/>
            <a:r>
              <a:rPr lang="en-US" dirty="0" smtClean="0"/>
              <a:t>Handle data only by nodes located in the EU</a:t>
            </a:r>
          </a:p>
          <a:p>
            <a:pPr marL="594360" lvl="2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Use attribute-based encryption (CP-ABE) to implement abstraction efficiently</a:t>
            </a:r>
          </a:p>
          <a:p>
            <a:pPr lvl="1"/>
            <a:r>
              <a:rPr lang="en-US" dirty="0"/>
              <a:t>Binds policies and node attributes to node </a:t>
            </a:r>
            <a:r>
              <a:rPr lang="en-US" dirty="0" smtClean="0"/>
              <a:t>configurations</a:t>
            </a:r>
          </a:p>
          <a:p>
            <a:pPr lvl="1"/>
            <a:r>
              <a:rPr lang="en-US" dirty="0" err="1" smtClean="0"/>
              <a:t>Ciphertext</a:t>
            </a:r>
            <a:r>
              <a:rPr lang="en-US" dirty="0"/>
              <a:t>-Policy Attribute-Based Encryption [Bethencourt07] </a:t>
            </a:r>
            <a:endParaRPr lang="en-US" dirty="0" smtClean="0"/>
          </a:p>
        </p:txBody>
      </p:sp>
      <p:sp>
        <p:nvSpPr>
          <p:cNvPr id="7" name="Rectangle 6"/>
          <p:cNvSpPr/>
          <p:nvPr/>
        </p:nvSpPr>
        <p:spPr>
          <a:xfrm>
            <a:off x="457199" y="5326988"/>
            <a:ext cx="8534401" cy="8299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Excalibur incorporates both contributions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48410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Excalibur Addresses TPM Limitations in Cloud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761EB-C55B-E541-B9B4-EAAD4645BB2B}" type="datetime1">
              <a:rPr lang="en-US" smtClean="0"/>
              <a:t>8/11/12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Nuno Santos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C06C6-5388-EF48-9B75-F2C2BBFC0E68}" type="slidenum">
              <a:rPr lang="en-US" smtClean="0"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3773714" y="1219200"/>
            <a:ext cx="4913086" cy="493776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Enables flexible data migration across cloud nodes</a:t>
            </a:r>
          </a:p>
          <a:p>
            <a:pPr lvl="1"/>
            <a:r>
              <a:rPr lang="en-US" dirty="0" smtClean="0"/>
              <a:t>Customer data accessible to any node that satisfies the customer policy</a:t>
            </a:r>
            <a:endParaRPr lang="en-US" sz="2000" dirty="0" smtClean="0"/>
          </a:p>
          <a:p>
            <a:endParaRPr lang="en-US" dirty="0"/>
          </a:p>
          <a:p>
            <a:r>
              <a:rPr lang="en-US" dirty="0" smtClean="0"/>
              <a:t>Hides node’s identities and low-level details of the software</a:t>
            </a:r>
          </a:p>
          <a:p>
            <a:pPr lvl="1"/>
            <a:r>
              <a:rPr lang="en-US" dirty="0" smtClean="0"/>
              <a:t>Only high-level attributes are revealed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Masks TPMs’ poor performance</a:t>
            </a:r>
          </a:p>
          <a:p>
            <a:pPr lvl="1"/>
            <a:r>
              <a:rPr lang="en-US" dirty="0" smtClean="0"/>
              <a:t>Enforcing policies does not require direct calls to TPMs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74916" y="2532390"/>
            <a:ext cx="27509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Policy-sealed </a:t>
            </a:r>
            <a:r>
              <a:rPr lang="en-US" sz="2800" dirty="0"/>
              <a:t>d</a:t>
            </a:r>
            <a:r>
              <a:rPr lang="en-US" sz="2800" dirty="0" smtClean="0"/>
              <a:t>ata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645886" y="4815890"/>
            <a:ext cx="247691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Attribute-based</a:t>
            </a:r>
          </a:p>
          <a:p>
            <a:r>
              <a:rPr lang="en-US" sz="2800" dirty="0" smtClean="0"/>
              <a:t>encryption</a:t>
            </a:r>
          </a:p>
        </p:txBody>
      </p:sp>
      <p:sp>
        <p:nvSpPr>
          <p:cNvPr id="11" name="Left Brace 10"/>
          <p:cNvSpPr/>
          <p:nvPr/>
        </p:nvSpPr>
        <p:spPr>
          <a:xfrm>
            <a:off x="3501572" y="1219200"/>
            <a:ext cx="446137" cy="3171018"/>
          </a:xfrm>
          <a:prstGeom prst="leftBrace">
            <a:avLst>
              <a:gd name="adj1" fmla="val 57133"/>
              <a:gd name="adj2" fmla="val 50000"/>
            </a:avLst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Brace 11"/>
          <p:cNvSpPr/>
          <p:nvPr/>
        </p:nvSpPr>
        <p:spPr>
          <a:xfrm>
            <a:off x="3501572" y="4662363"/>
            <a:ext cx="446137" cy="1306639"/>
          </a:xfrm>
          <a:prstGeom prst="leftBrace">
            <a:avLst>
              <a:gd name="adj1" fmla="val 40866"/>
              <a:gd name="adj2" fmla="val 50000"/>
            </a:avLst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3122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761EB-C55B-E541-B9B4-EAAD4645BB2B}" type="datetime1">
              <a:rPr lang="en-US" smtClean="0"/>
              <a:t>8/11/12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Nuno Santos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C06C6-5388-EF48-9B75-F2C2BBFC0E68}" type="slidenum">
              <a:rPr lang="en-US" smtClean="0"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trike="sngStrike" dirty="0" smtClean="0"/>
              <a:t>Introduction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Threat model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Policy-sealed </a:t>
            </a:r>
            <a:r>
              <a:rPr lang="en-US" dirty="0"/>
              <a:t>d</a:t>
            </a:r>
            <a:r>
              <a:rPr lang="en-US" dirty="0" smtClean="0"/>
              <a:t>ata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Design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Monitor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CP-ABE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845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/>
          <a:lstStyle/>
          <a:p>
            <a:r>
              <a:rPr lang="en-US" dirty="0" smtClean="0"/>
              <a:t>Threat Model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attacker can…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The attacker cannot…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761EB-C55B-E541-B9B4-EAAD4645BB2B}" type="datetime1">
              <a:rPr lang="en-US" smtClean="0"/>
              <a:t>8/11/12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Nuno Santos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C06C6-5388-EF48-9B75-F2C2BBFC0E68}" type="slidenum">
              <a:rPr lang="en-US" smtClean="0"/>
              <a:t>8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configure nodes </a:t>
            </a:r>
            <a:r>
              <a:rPr lang="en-US" dirty="0"/>
              <a:t>remotely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reboot </a:t>
            </a:r>
            <a:r>
              <a:rPr lang="en-US" dirty="0"/>
              <a:t>nodes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install </a:t>
            </a:r>
            <a:r>
              <a:rPr lang="en-US" dirty="0"/>
              <a:t>software platform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access </a:t>
            </a:r>
            <a:r>
              <a:rPr lang="en-US" dirty="0"/>
              <a:t>disk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eavesdrop </a:t>
            </a:r>
            <a:r>
              <a:rPr lang="en-US" dirty="0"/>
              <a:t>network</a:t>
            </a:r>
          </a:p>
          <a:p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perform physical attacks</a:t>
            </a:r>
          </a:p>
          <a:p>
            <a:pPr lvl="1"/>
            <a:r>
              <a:rPr lang="en-US" dirty="0" smtClean="0"/>
              <a:t>e.g., scrape TPMs to learn its secrets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r>
              <a:rPr lang="en-US" dirty="0" smtClean="0"/>
              <a:t>compromise system’s TCB</a:t>
            </a:r>
          </a:p>
          <a:p>
            <a:pPr lvl="1"/>
            <a:r>
              <a:rPr lang="en-US" dirty="0" smtClean="0"/>
              <a:t>monitor</a:t>
            </a:r>
          </a:p>
          <a:p>
            <a:pPr lvl="1"/>
            <a:r>
              <a:rPr lang="en-US" dirty="0" smtClean="0"/>
              <a:t>secure hypervisor</a:t>
            </a:r>
          </a:p>
          <a:p>
            <a:pPr lvl="1"/>
            <a:endParaRPr lang="en-US" dirty="0"/>
          </a:p>
          <a:p>
            <a:r>
              <a:rPr lang="en-US" dirty="0" smtClean="0"/>
              <a:t>compromise CP-ABE</a:t>
            </a:r>
          </a:p>
        </p:txBody>
      </p:sp>
    </p:spTree>
    <p:extLst>
      <p:ext uri="{BB962C8B-B14F-4D97-AF65-F5344CB8AC3E}">
        <p14:creationId xmlns:p14="http://schemas.microsoft.com/office/powerpoint/2010/main" val="640333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761EB-C55B-E541-B9B4-EAAD4645BB2B}" type="datetime1">
              <a:rPr lang="en-US" smtClean="0"/>
              <a:t>8/11/12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Nuno Santos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C06C6-5388-EF48-9B75-F2C2BBFC0E68}" type="slidenum">
              <a:rPr lang="en-US" smtClean="0"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trike="sngStrike" dirty="0"/>
              <a:t>Introduction</a:t>
            </a:r>
          </a:p>
          <a:p>
            <a:pPr>
              <a:lnSpc>
                <a:spcPct val="150000"/>
              </a:lnSpc>
            </a:pPr>
            <a:r>
              <a:rPr lang="en-US" strike="sngStrike" dirty="0" smtClean="0"/>
              <a:t>Threat model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Policy-sealed data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Design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Monitor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CP-ABE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680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ntos_theme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ＭＳ 明朝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santos_theme.thmx</Template>
  <TotalTime>8298</TotalTime>
  <Words>2939</Words>
  <Application>Microsoft Macintosh PowerPoint</Application>
  <PresentationFormat>On-screen Show (4:3)</PresentationFormat>
  <Paragraphs>516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santos_theme</vt:lpstr>
      <vt:lpstr>Policy-Sealed Data: A New Abstraction for Building Trusted Cloud Services</vt:lpstr>
      <vt:lpstr>Managing the Cloud is Complex &amp; Error-Prone</vt:lpstr>
      <vt:lpstr>Trusted Computing Can Help Mitigate Threats</vt:lpstr>
      <vt:lpstr>TPMs Alone Are Ill-Suited for the Cloud</vt:lpstr>
      <vt:lpstr>Our Contributions</vt:lpstr>
      <vt:lpstr>Excalibur Addresses TPM Limitations in Cloud</vt:lpstr>
      <vt:lpstr>Outline</vt:lpstr>
      <vt:lpstr>Threat Model</vt:lpstr>
      <vt:lpstr>Outline</vt:lpstr>
      <vt:lpstr>Policy-Sealed Data</vt:lpstr>
      <vt:lpstr>Policy-Sealed Data: Attributes &amp; Policies</vt:lpstr>
      <vt:lpstr>Outline</vt:lpstr>
      <vt:lpstr>Excalibur Architecture</vt:lpstr>
      <vt:lpstr>Excalibur Mediates TPM Access w/ Monitor</vt:lpstr>
      <vt:lpstr>Attribute-based Encryption Is Key to Scalability</vt:lpstr>
      <vt:lpstr>Outline</vt:lpstr>
      <vt:lpstr>Methodology</vt:lpstr>
      <vt:lpstr>What Is the Overhead of Seal / Unseal?</vt:lpstr>
      <vt:lpstr>Is the Monitor a Scalability Bottleneck?</vt:lpstr>
      <vt:lpstr>Conclusions</vt:lpstr>
    </vt:vector>
  </TitlesOfParts>
  <Company>MPI-SWS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Policy-Sealed Data: A New Abstraction for Building Trusted Cloud Services</dc:title>
  <dc:creator>Nuno Santos</dc:creator>
  <cp:lastModifiedBy>Nuno Santos</cp:lastModifiedBy>
  <cp:revision>702</cp:revision>
  <cp:lastPrinted>2012-07-10T14:56:42Z</cp:lastPrinted>
  <dcterms:created xsi:type="dcterms:W3CDTF">2012-05-28T08:58:25Z</dcterms:created>
  <dcterms:modified xsi:type="dcterms:W3CDTF">2012-08-11T07:06:02Z</dcterms:modified>
</cp:coreProperties>
</file>