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s/slide8.xml" ContentType="application/vnd.openxmlformats-officedocument.presentationml.slide+xml"/>
  <Default Extension="bin" ContentType="application/vnd.openxmlformats-officedocument.presentationml.printerSettings"/>
  <Override PartName="/ppt/slideLayouts/slideLayout15.xml" ContentType="application/vnd.openxmlformats-officedocument.presentationml.slideLayout+xml"/>
  <Override PartName="/ppt/notesSlides/notesSlide10.xml" ContentType="application/vnd.openxmlformats-officedocument.presentationml.notesSlide+xml"/>
  <Override PartName="/ppt/slides/slide9.xml" ContentType="application/vnd.openxmlformats-officedocument.presentationml.slide+xml"/>
  <Default Extension="rels" ContentType="application/vnd.openxmlformats-package.relationships+xml"/>
  <Override PartName="/ppt/slides/slide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16"/>
  </p:notesMasterIdLst>
  <p:handoutMasterIdLst>
    <p:handoutMasterId r:id="rId17"/>
  </p:handoutMasterIdLst>
  <p:sldIdLst>
    <p:sldId id="271" r:id="rId2"/>
    <p:sldId id="333" r:id="rId3"/>
    <p:sldId id="349" r:id="rId4"/>
    <p:sldId id="337" r:id="rId5"/>
    <p:sldId id="371" r:id="rId6"/>
    <p:sldId id="342" r:id="rId7"/>
    <p:sldId id="354" r:id="rId8"/>
    <p:sldId id="341" r:id="rId9"/>
    <p:sldId id="359" r:id="rId10"/>
    <p:sldId id="358" r:id="rId11"/>
    <p:sldId id="370" r:id="rId12"/>
    <p:sldId id="369" r:id="rId13"/>
    <p:sldId id="339" r:id="rId14"/>
    <p:sldId id="33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4" clrMode="gray"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34545" autoAdjust="0"/>
    <p:restoredTop sz="57272" autoAdjust="0"/>
  </p:normalViewPr>
  <p:slideViewPr>
    <p:cSldViewPr snapToObjects="1">
      <p:cViewPr varScale="1">
        <p:scale>
          <a:sx n="77" d="100"/>
          <a:sy n="77" d="100"/>
        </p:scale>
        <p:origin x="-976" y="-112"/>
      </p:cViewPr>
      <p:guideLst>
        <p:guide orient="horz" pos="2160"/>
        <p:guide pos="2880"/>
      </p:guideLst>
    </p:cSldViewPr>
  </p:slideViewPr>
  <p:outlineViewPr>
    <p:cViewPr>
      <p:scale>
        <a:sx n="33" d="100"/>
        <a:sy n="33" d="100"/>
      </p:scale>
      <p:origin x="0" y="2438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viewProps" Target="viewProps.xml"/><Relationship Id="rId4" Type="http://schemas.openxmlformats.org/officeDocument/2006/relationships/slide" Target="slides/slide3.xml"/><Relationship Id="rId21" Type="http://schemas.openxmlformats.org/officeDocument/2006/relationships/theme" Target="theme/theme1.xml"/><Relationship Id="rId22"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notesMaster" Target="notesMasters/notesMaster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handoutMaster" Target="handoutMasters/handoutMaster1.xml"/><Relationship Id="rId19"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C67F90-CB3F-4658-97EC-CA2A05F4DDB0}" type="datetimeFigureOut">
              <a:rPr lang="en-US" smtClean="0"/>
              <a:pPr/>
              <a:t>6/16/09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7E7C91-7D66-42F3-AF13-455462795BDB}"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9E221-F6D4-47B7-8181-EBED028CF819}" type="datetimeFigureOut">
              <a:rPr lang="en-US" smtClean="0"/>
              <a:pPr/>
              <a:t>6/16/09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4F0F0-C0A0-48B2-90FC-8013004C8469}"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r>
              <a:rPr lang="en-US" dirty="0" smtClean="0"/>
              <a:t>This is joint</a:t>
            </a:r>
            <a:r>
              <a:rPr lang="en-US" baseline="0" dirty="0" smtClean="0"/>
              <a:t> work with my advisor Krishna </a:t>
            </a:r>
            <a:r>
              <a:rPr lang="en-US" baseline="0" dirty="0" err="1" smtClean="0"/>
              <a:t>Gummadi</a:t>
            </a:r>
            <a:r>
              <a:rPr lang="en-US" baseline="0" dirty="0" smtClean="0"/>
              <a:t>, and Rodrigo </a:t>
            </a:r>
            <a:r>
              <a:rPr lang="en-US" baseline="0" dirty="0" err="1" smtClean="0"/>
              <a:t>Rodrigues</a:t>
            </a:r>
            <a:r>
              <a:rPr lang="en-US" baseline="0" dirty="0" smtClean="0"/>
              <a:t> at MPI-SWS.</a:t>
            </a:r>
            <a:endParaRPr lang="en-US" dirty="0" smtClean="0"/>
          </a:p>
          <a:p>
            <a:endParaRPr lang="en-US" dirty="0" smtClean="0"/>
          </a:p>
          <a:p>
            <a:r>
              <a:rPr lang="en-US" dirty="0" smtClean="0"/>
              <a:t>- In this talk</a:t>
            </a:r>
            <a:r>
              <a:rPr lang="en-US" baseline="0" dirty="0" smtClean="0"/>
              <a:t> I’m going to present the first steps on our </a:t>
            </a:r>
            <a:r>
              <a:rPr lang="en-US" dirty="0" smtClean="0"/>
              <a:t>Work</a:t>
            </a:r>
            <a:r>
              <a:rPr lang="en-US" baseline="0" dirty="0" smtClean="0"/>
              <a:t> towards improving the security</a:t>
            </a:r>
            <a:r>
              <a:rPr lang="en-US" baseline="0" dirty="0" smtClean="0"/>
              <a:t> of </a:t>
            </a:r>
            <a:r>
              <a:rPr lang="en-US" baseline="0" dirty="0" smtClean="0"/>
              <a:t>cloud computing systems.</a:t>
            </a:r>
            <a:endParaRPr lang="en-US" dirty="0"/>
          </a:p>
        </p:txBody>
      </p:sp>
      <p:sp>
        <p:nvSpPr>
          <p:cNvPr id="4" name="Slide Number Placeholder 3"/>
          <p:cNvSpPr>
            <a:spLocks noGrp="1"/>
          </p:cNvSpPr>
          <p:nvPr>
            <p:ph type="sldNum" sz="quarter" idx="10"/>
          </p:nvPr>
        </p:nvSpPr>
        <p:spPr/>
        <p:txBody>
          <a:bodyPr/>
          <a:lstStyle/>
          <a:p>
            <a:fld id="{F2A4F0F0-C0A0-48B2-90FC-8013004C846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our proposal towards</a:t>
            </a:r>
            <a:r>
              <a:rPr lang="en-US" baseline="0" dirty="0" smtClean="0"/>
              <a:t> building a trusted cloud computing platform.</a:t>
            </a:r>
          </a:p>
          <a:p>
            <a:endParaRPr lang="en-US" baseline="0" dirty="0" smtClean="0"/>
          </a:p>
          <a:p>
            <a:r>
              <a:rPr lang="en-US" baseline="0" dirty="0" smtClean="0"/>
              <a:t>-First: it relies on a virtual machine monitor that guarantees that a user with full privileges on the machine cannot access the memory of virtual machines running on top. We call it trusted VMM. Nodes are equipped with </a:t>
            </a:r>
            <a:r>
              <a:rPr lang="en-US" baseline="0" dirty="0" err="1" smtClean="0"/>
              <a:t>TPMs</a:t>
            </a:r>
            <a:r>
              <a:rPr lang="en-US" baseline="0" dirty="0" smtClean="0"/>
              <a:t> and support remote attestation. </a:t>
            </a:r>
          </a:p>
          <a:p>
            <a:endParaRPr lang="en-US" baseline="0" dirty="0" smtClean="0"/>
          </a:p>
          <a:p>
            <a:r>
              <a:rPr lang="en-US" baseline="0" dirty="0" smtClean="0"/>
              <a:t>- Second, the platform guarantees that </a:t>
            </a:r>
            <a:r>
              <a:rPr lang="en-US" baseline="0" dirty="0" err="1" smtClean="0"/>
              <a:t>VMs</a:t>
            </a:r>
            <a:r>
              <a:rPr lang="en-US" baseline="0" dirty="0" smtClean="0"/>
              <a:t> are only executed on nodes that meet two conditions: a) run the trusted VMM, and </a:t>
            </a:r>
            <a:r>
              <a:rPr lang="en-US" baseline="0" dirty="0" err="1" smtClean="0"/>
              <a:t>b</a:t>
            </a:r>
            <a:r>
              <a:rPr lang="en-US" baseline="0" dirty="0" smtClean="0"/>
              <a:t>) are deployed within the security perimeter.</a:t>
            </a:r>
          </a:p>
          <a:p>
            <a:endParaRPr lang="en-US" baseline="0" dirty="0" smtClean="0"/>
          </a:p>
          <a:p>
            <a:r>
              <a:rPr lang="en-US" baseline="0" dirty="0" smtClean="0"/>
              <a:t>- To do this, the platform must:</a:t>
            </a:r>
          </a:p>
          <a:p>
            <a:r>
              <a:rPr lang="en-US" baseline="0" dirty="0" smtClean="0"/>
              <a:t>--prevent an attacker from launching the VM and migrating it to a node that would not meet these conditions</a:t>
            </a:r>
          </a:p>
          <a:p>
            <a:r>
              <a:rPr lang="en-US" baseline="0" dirty="0" smtClean="0"/>
              <a:t>-- and protect the VM state in transit during those operations.</a:t>
            </a:r>
            <a:endParaRPr lang="en-US" dirty="0" smtClean="0"/>
          </a:p>
          <a:p>
            <a:endParaRPr lang="en-US" dirty="0" smtClean="0"/>
          </a:p>
          <a:p>
            <a:pPr>
              <a:buFontTx/>
              <a:buChar char="-"/>
            </a:pPr>
            <a:r>
              <a:rPr lang="en-US" dirty="0" smtClean="0"/>
              <a:t>There are several ways</a:t>
            </a:r>
            <a:r>
              <a:rPr lang="en-US" baseline="0" dirty="0" smtClean="0"/>
              <a:t> of securing these operations. In the paper we present one possible solution in detail, including the design of the protocols we’d need to implement. Our solution allows customers to use attestation to guarantee that the platform is running.</a:t>
            </a:r>
          </a:p>
          <a:p>
            <a:pPr>
              <a:buFontTx/>
              <a:buChar char="-"/>
            </a:pPr>
            <a:endParaRPr lang="en-US" baseline="0" dirty="0" smtClean="0"/>
          </a:p>
          <a:p>
            <a:pPr>
              <a:buFontTx/>
              <a:buChar char="-"/>
            </a:pPr>
            <a:r>
              <a:rPr lang="en-US" baseline="0" dirty="0" smtClean="0"/>
              <a:t> For the rest of the talk I’d like to focus</a:t>
            </a:r>
            <a:r>
              <a:rPr lang="en-US" baseline="0" dirty="0" smtClean="0"/>
              <a:t> on </a:t>
            </a:r>
            <a:r>
              <a:rPr lang="en-US" baseline="0" dirty="0" smtClean="0"/>
              <a:t>the trusted VMM because it’s where most challenges are.</a:t>
            </a:r>
          </a:p>
          <a:p>
            <a:pPr>
              <a:buFontTx/>
              <a:buChar char="-"/>
            </a:pPr>
            <a:endParaRPr lang="en-US" baseline="0" dirty="0" smtClean="0"/>
          </a:p>
          <a:p>
            <a:pPr>
              <a:buFontTx/>
              <a:buChar char="-"/>
            </a:pPr>
            <a:r>
              <a:rPr lang="en-US" baseline="0" dirty="0" smtClean="0"/>
              <a:t>Can we simply use an existing VMM</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-Existing </a:t>
            </a:r>
            <a:r>
              <a:rPr lang="en-US" dirty="0" err="1" smtClean="0"/>
              <a:t>VMMs</a:t>
            </a:r>
            <a:r>
              <a:rPr lang="en-US" dirty="0" smtClean="0"/>
              <a:t> have</a:t>
            </a:r>
            <a:r>
              <a:rPr lang="en-US" baseline="0" dirty="0" smtClean="0"/>
              <a:t> important limitations that prevent us from using them directly to solving our problem.</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The figure</a:t>
            </a:r>
            <a:r>
              <a:rPr lang="en-US" baseline="0" dirty="0" smtClean="0"/>
              <a:t> represents the typical software stack with the VMM managing the resources of the guest </a:t>
            </a:r>
            <a:r>
              <a:rPr lang="en-US" baseline="0" dirty="0" err="1" smtClean="0"/>
              <a:t>VMs</a:t>
            </a:r>
            <a:r>
              <a:rPr lang="en-US" baseline="0" dirty="0" smtClean="0"/>
              <a:t> and a privileged used setting up the VMM.</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Char char="-"/>
              <a:tabLst/>
              <a:defRPr/>
            </a:pPr>
            <a:r>
              <a:rPr lang="en-US" dirty="0" smtClean="0"/>
              <a:t>The first limitation of state of the art </a:t>
            </a:r>
            <a:r>
              <a:rPr lang="en-US" dirty="0" err="1" smtClean="0"/>
              <a:t>VMMs</a:t>
            </a:r>
            <a:r>
              <a:rPr lang="en-US" dirty="0" smtClean="0"/>
              <a:t> is the lack of protection of</a:t>
            </a:r>
            <a:r>
              <a:rPr lang="en-US" baseline="0" dirty="0" smtClean="0"/>
              <a:t> guest virtual machines from privileged users.</a:t>
            </a:r>
          </a:p>
          <a:p>
            <a:pPr marL="0" marR="0" indent="0" algn="l" defTabSz="457200" rtl="0" eaLnBrk="1" fontAlgn="auto" latinLnBrk="0" hangingPunct="1">
              <a:lnSpc>
                <a:spcPct val="100000"/>
              </a:lnSpc>
              <a:spcBef>
                <a:spcPts val="0"/>
              </a:spcBef>
              <a:spcAft>
                <a:spcPts val="0"/>
              </a:spcAft>
              <a:buClrTx/>
              <a:buSzTx/>
              <a:buFontTx/>
              <a:buChar char="-"/>
              <a:tabLst/>
              <a:defRPr/>
            </a:pPr>
            <a:r>
              <a:rPr lang="en-US" baseline="0" dirty="0" smtClean="0"/>
              <a:t>For example, in </a:t>
            </a:r>
            <a:r>
              <a:rPr lang="en-US" baseline="0" dirty="0" err="1" smtClean="0"/>
              <a:t>Xen</a:t>
            </a:r>
            <a:r>
              <a:rPr lang="en-US" baseline="0" dirty="0" smtClean="0"/>
              <a:t>, we can use a VM introspection library called </a:t>
            </a:r>
            <a:r>
              <a:rPr lang="en-US" baseline="0" dirty="0" err="1" smtClean="0"/>
              <a:t>Xenacess</a:t>
            </a:r>
            <a:r>
              <a:rPr lang="en-US" baseline="0" dirty="0" smtClean="0"/>
              <a:t> allows a process executed by the administrator of the machine to map arbitrary memory pages and intercept IO of the </a:t>
            </a:r>
            <a:r>
              <a:rPr lang="en-US" baseline="0" dirty="0" err="1" smtClean="0"/>
              <a:t>VMs</a:t>
            </a:r>
            <a:r>
              <a:rPr lang="en-US" baseline="0" dirty="0" smtClean="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second</a:t>
            </a:r>
            <a:r>
              <a:rPr lang="en-US" baseline="0" dirty="0" smtClean="0"/>
              <a:t> issue, these </a:t>
            </a:r>
            <a:r>
              <a:rPr lang="en-US" baseline="0" dirty="0" err="1" smtClean="0"/>
              <a:t>VMMs</a:t>
            </a:r>
            <a:r>
              <a:rPr lang="en-US" baseline="0" dirty="0" smtClean="0"/>
              <a:t> provide operations such as migration and suspension that export the state of the VM state of the VM outside its physical memory and can easily be used to access the VM memory.</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-Finally, current </a:t>
            </a:r>
            <a:r>
              <a:rPr lang="en-US" dirty="0" err="1" smtClean="0"/>
              <a:t>VMMs</a:t>
            </a:r>
            <a:r>
              <a:rPr lang="en-US" dirty="0" smtClean="0"/>
              <a:t> still rely on large trusted computing bases, which include, for example the drivers. In the case</a:t>
            </a:r>
            <a:r>
              <a:rPr lang="en-US" baseline="0" dirty="0" smtClean="0"/>
              <a:t> of </a:t>
            </a:r>
            <a:r>
              <a:rPr lang="en-US" baseline="0" dirty="0" err="1" smtClean="0"/>
              <a:t>Xen</a:t>
            </a:r>
            <a:r>
              <a:rPr lang="en-US" baseline="0" dirty="0" smtClean="0"/>
              <a:t> a full operating system (Dom0). </a:t>
            </a:r>
            <a:r>
              <a:rPr lang="en-US" baseline="0" dirty="0" err="1" smtClean="0"/>
              <a:t>VMMs</a:t>
            </a:r>
            <a:r>
              <a:rPr lang="en-US" baseline="0" dirty="0" smtClean="0"/>
              <a:t> with bigger TCB have higher probability to have bugs. To implement a trusted VMM that can convince about its security properties, we believe it’s fundamental to reduce the TCB.</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Char char="-"/>
              <a:tabLst/>
              <a:defRPr/>
            </a:pPr>
            <a:r>
              <a:rPr lang="en-US" baseline="0" dirty="0" smtClean="0"/>
              <a:t>So</a:t>
            </a:r>
            <a:r>
              <a:rPr lang="en-US" baseline="0" dirty="0" smtClean="0"/>
              <a:t>, our goal is to design and implement a trusted VMM</a:t>
            </a:r>
            <a:r>
              <a:rPr lang="en-US" baseline="0" dirty="0" smtClean="0"/>
              <a:t>.</a:t>
            </a:r>
          </a:p>
        </p:txBody>
      </p:sp>
      <p:sp>
        <p:nvSpPr>
          <p:cNvPr id="4" name="Slide Number Placeholder 3"/>
          <p:cNvSpPr>
            <a:spLocks noGrp="1"/>
          </p:cNvSpPr>
          <p:nvPr>
            <p:ph type="sldNum" sz="quarter" idx="10"/>
          </p:nvPr>
        </p:nvSpPr>
        <p:spPr/>
        <p:txBody>
          <a:bodyPr/>
          <a:lstStyle/>
          <a:p>
            <a:fld id="{F2A4F0F0-C0A0-48B2-90FC-8013004C846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First of all, the VMM should be able to prevent memory inspection</a:t>
            </a:r>
            <a:r>
              <a:rPr lang="en-US" baseline="0" dirty="0" smtClean="0"/>
              <a:t> by a privileged user, while at the same time we must minimize the TCB. A challenge here is to put device drivers outside the TCB because drivers can access physical memory using the DMA interface. One solution we are investigating is to use a IOMMU.</a:t>
            </a:r>
          </a:p>
          <a:p>
            <a:pPr>
              <a:buFontTx/>
              <a:buChar char="-"/>
            </a:pPr>
            <a:endParaRPr lang="en-US" baseline="0" dirty="0" smtClean="0"/>
          </a:p>
          <a:p>
            <a:pPr>
              <a:buFontTx/>
              <a:buChar char="-"/>
            </a:pPr>
            <a:r>
              <a:rPr lang="en-US" baseline="0" dirty="0" smtClean="0"/>
              <a:t>Second, the VMM should still provide a narrow interface that allows launching, migration and other operations in a way that it does not compromise the confidentiality of the guest </a:t>
            </a:r>
            <a:r>
              <a:rPr lang="en-US" baseline="0" dirty="0" err="1" smtClean="0"/>
              <a:t>VMs</a:t>
            </a:r>
            <a:r>
              <a:rPr lang="en-US" baseline="0" dirty="0" smtClean="0"/>
              <a:t> and limits the management operations.</a:t>
            </a:r>
          </a:p>
          <a:p>
            <a:pPr>
              <a:buFontTx/>
              <a:buChar char="-"/>
            </a:pPr>
            <a:endParaRPr lang="en-US" baseline="0" dirty="0" smtClean="0"/>
          </a:p>
          <a:p>
            <a:pPr>
              <a:buFontTx/>
              <a:buChar char="-"/>
            </a:pPr>
            <a:r>
              <a:rPr lang="en-US" baseline="0" dirty="0" smtClean="0"/>
              <a:t>In addition, the VMM has to guarantee that migration is only allowed to nodes inside the perimeter and running a trusted VMM.</a:t>
            </a:r>
          </a:p>
          <a:p>
            <a:pPr>
              <a:buFontTx/>
              <a:buChar char="-"/>
            </a:pPr>
            <a:endParaRPr lang="en-US" baseline="0" dirty="0" smtClean="0"/>
          </a:p>
          <a:p>
            <a:pPr>
              <a:buFontTx/>
              <a:buChar char="-"/>
            </a:pPr>
            <a:r>
              <a:rPr lang="en-US" dirty="0" smtClean="0"/>
              <a:t>Also, it’s crucial that these</a:t>
            </a:r>
            <a:r>
              <a:rPr lang="en-US" baseline="0" dirty="0" smtClean="0"/>
              <a:t> changes do not severely impact the performance of the </a:t>
            </a:r>
            <a:r>
              <a:rPr lang="en-US" baseline="0" dirty="0" err="1" smtClean="0"/>
              <a:t>VMs</a:t>
            </a:r>
            <a:r>
              <a:rPr lang="en-US" baseline="0" dirty="0" smtClean="0"/>
              <a:t>, since it’s goal is to be deployed by real service providers.</a:t>
            </a:r>
          </a:p>
          <a:p>
            <a:pPr>
              <a:buFontTx/>
              <a:buChar char="-"/>
            </a:pPr>
            <a:endParaRPr lang="en-US" baseline="0" dirty="0" smtClean="0"/>
          </a:p>
          <a:p>
            <a:pPr>
              <a:buFontTx/>
              <a:buChar char="-"/>
            </a:pPr>
            <a:r>
              <a:rPr lang="en-US" baseline="0" dirty="0" smtClean="0"/>
              <a:t>Finally, one possible research direction we are exploring is to see whether or not it is possible to further limit the TCB to the memory management operations of the VMM.</a:t>
            </a:r>
          </a:p>
          <a:p>
            <a:pPr>
              <a:buFontTx/>
              <a:buChar char="-"/>
            </a:pPr>
            <a:endParaRPr lang="en-US" baseline="0" dirty="0" smtClean="0"/>
          </a:p>
          <a:p>
            <a:pPr>
              <a:buFontTx/>
              <a:buChar char="-"/>
            </a:pPr>
            <a:r>
              <a:rPr lang="en-US" baseline="0" dirty="0" smtClean="0"/>
              <a:t> But, all of this is future work.</a:t>
            </a:r>
            <a:endParaRPr lang="en-US" dirty="0"/>
          </a:p>
        </p:txBody>
      </p:sp>
      <p:sp>
        <p:nvSpPr>
          <p:cNvPr id="4" name="Slide Number Placeholder 3"/>
          <p:cNvSpPr>
            <a:spLocks noGrp="1"/>
          </p:cNvSpPr>
          <p:nvPr>
            <p:ph type="sldNum" sz="quarter" idx="10"/>
          </p:nvPr>
        </p:nvSpPr>
        <p:spPr/>
        <p:txBody>
          <a:bodyPr/>
          <a:lstStyle/>
          <a:p>
            <a:fld id="{F2A4F0F0-C0A0-48B2-90FC-8013004C846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-To conclude:</a:t>
            </a:r>
            <a:r>
              <a:rPr lang="en-US" baseline="0" dirty="0" smtClean="0"/>
              <a:t> in this talk I presented …</a:t>
            </a:r>
            <a:endParaRPr lang="en-US" dirty="0" smtClean="0"/>
          </a:p>
          <a:p>
            <a:pPr>
              <a:buFontTx/>
              <a:buChar char="-"/>
            </a:pPr>
            <a:endParaRPr lang="en-US" dirty="0" smtClean="0"/>
          </a:p>
          <a:p>
            <a:pPr>
              <a:buFontTx/>
              <a:buChar char="-"/>
            </a:pPr>
            <a:r>
              <a:rPr lang="en-US" dirty="0" smtClean="0"/>
              <a:t>Our</a:t>
            </a:r>
            <a:r>
              <a:rPr lang="en-US" baseline="0" dirty="0" smtClean="0"/>
              <a:t> next steps will be implementation of a prototype and integration with Eucalyptus.</a:t>
            </a:r>
            <a:endParaRPr lang="en-US" dirty="0" smtClean="0"/>
          </a:p>
          <a:p>
            <a:pPr>
              <a:buFontTx/>
              <a:buChar char="-"/>
            </a:pPr>
            <a:endParaRPr lang="en-US"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As recent</a:t>
            </a:r>
            <a:r>
              <a:rPr lang="en-US" baseline="0" dirty="0" smtClean="0"/>
              <a:t> surveys have revealed, by resorting to cloud computing services, many companies can greatly reduce costs by offloading data and computation to these services.</a:t>
            </a:r>
          </a:p>
          <a:p>
            <a:endParaRPr lang="en-US" baseline="0" dirty="0" smtClean="0"/>
          </a:p>
          <a:p>
            <a:pPr>
              <a:buFontTx/>
              <a:buChar char="-"/>
            </a:pPr>
            <a:r>
              <a:rPr lang="en-US" dirty="0" smtClean="0"/>
              <a:t> Simultaneously,</a:t>
            </a:r>
            <a:r>
              <a:rPr lang="en-US" baseline="0" dirty="0" smtClean="0"/>
              <a:t> many are still hesitant due to outstanding security threats that raise concerns among customers.</a:t>
            </a:r>
          </a:p>
          <a:p>
            <a:pPr>
              <a:buFontTx/>
              <a:buChar char="-"/>
            </a:pPr>
            <a:endParaRPr lang="en-US" baseline="0" dirty="0" smtClean="0"/>
          </a:p>
          <a:p>
            <a:pPr>
              <a:buFontTx/>
              <a:buChar char="-"/>
            </a:pPr>
            <a:r>
              <a:rPr lang="en-US" dirty="0" smtClean="0"/>
              <a:t> Among</a:t>
            </a:r>
            <a:r>
              <a:rPr lang="en-US" baseline="0" dirty="0" smtClean="0"/>
              <a:t> the most important ones is the potential for data to leak out. This is the threat we’re </a:t>
            </a:r>
            <a:r>
              <a:rPr lang="en-US" baseline="0" dirty="0" smtClean="0"/>
              <a:t>addressing</a:t>
            </a:r>
            <a:endParaRPr lang="en-US"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marR="0" lvl="1" indent="-342900" algn="l" defTabSz="457200" rtl="0" eaLnBrk="1" fontAlgn="auto" latinLnBrk="0" hangingPunct="1">
              <a:lnSpc>
                <a:spcPct val="100000"/>
              </a:lnSpc>
              <a:spcBef>
                <a:spcPts val="2000"/>
              </a:spcBef>
              <a:spcAft>
                <a:spcPts val="0"/>
              </a:spcAft>
              <a:buClr>
                <a:schemeClr val="accent1"/>
              </a:buClr>
              <a:buSzTx/>
              <a:buFontTx/>
              <a:buNone/>
              <a:tabLst/>
              <a:defRPr/>
            </a:pPr>
            <a:r>
              <a:rPr lang="en-US" dirty="0" smtClean="0"/>
              <a:t>- Users allocate</a:t>
            </a:r>
            <a:r>
              <a:rPr lang="en-US" baseline="0" dirty="0" smtClean="0"/>
              <a:t> virtual machines at some cloud service provider to run their computation – e.g. Amazon EC2. </a:t>
            </a:r>
          </a:p>
          <a:p>
            <a:pPr marL="342900" marR="0" lvl="1" indent="-342900" algn="l" defTabSz="457200" rtl="0" eaLnBrk="1" fontAlgn="auto" latinLnBrk="0" hangingPunct="1">
              <a:lnSpc>
                <a:spcPct val="100000"/>
              </a:lnSpc>
              <a:spcBef>
                <a:spcPts val="2000"/>
              </a:spcBef>
              <a:spcAft>
                <a:spcPts val="0"/>
              </a:spcAft>
              <a:buClr>
                <a:schemeClr val="accent1"/>
              </a:buClr>
              <a:buSzTx/>
              <a:buFontTx/>
              <a:buNone/>
              <a:tabLst/>
              <a:defRPr/>
            </a:pPr>
            <a:r>
              <a:rPr lang="en-US" baseline="0" dirty="0" smtClean="0"/>
              <a:t>- Typically they</a:t>
            </a:r>
            <a:r>
              <a:rPr lang="en-US" baseline="0" dirty="0" smtClean="0"/>
              <a:t> also </a:t>
            </a:r>
            <a:r>
              <a:rPr lang="en-US" baseline="0" dirty="0" smtClean="0"/>
              <a:t>use some storage service for </a:t>
            </a:r>
            <a:r>
              <a:rPr lang="en-US" baseline="0" dirty="0" smtClean="0"/>
              <a:t>persistence.</a:t>
            </a:r>
            <a:endParaRPr lang="en-US" baseline="0" dirty="0" smtClean="0"/>
          </a:p>
          <a:p>
            <a:pPr marL="342900" marR="0" lvl="1" indent="-342900" algn="l" defTabSz="457200" rtl="0" eaLnBrk="1" fontAlgn="auto" latinLnBrk="0" hangingPunct="1">
              <a:lnSpc>
                <a:spcPct val="100000"/>
              </a:lnSpc>
              <a:spcBef>
                <a:spcPts val="2000"/>
              </a:spcBef>
              <a:spcAft>
                <a:spcPts val="0"/>
              </a:spcAft>
              <a:buClr>
                <a:schemeClr val="accent1"/>
              </a:buClr>
              <a:buSzTx/>
              <a:buFontTx/>
              <a:buNone/>
              <a:tabLst/>
              <a:defRPr/>
            </a:pPr>
            <a:r>
              <a:rPr lang="en-US" baseline="0" dirty="0" smtClean="0"/>
              <a:t> </a:t>
            </a:r>
          </a:p>
          <a:p>
            <a:pPr marL="342900" marR="0" lvl="1" indent="-342900" algn="l" defTabSz="457200" rtl="0" eaLnBrk="1" fontAlgn="auto" latinLnBrk="0" hangingPunct="1">
              <a:lnSpc>
                <a:spcPct val="100000"/>
              </a:lnSpc>
              <a:spcBef>
                <a:spcPts val="2000"/>
              </a:spcBef>
              <a:spcAft>
                <a:spcPts val="0"/>
              </a:spcAft>
              <a:buClr>
                <a:schemeClr val="accent1"/>
              </a:buClr>
              <a:buSzTx/>
              <a:buFontTx/>
              <a:buNone/>
              <a:tabLst/>
              <a:defRPr/>
            </a:pPr>
            <a:r>
              <a:rPr lang="en-US" dirty="0" smtClean="0"/>
              <a:t>-</a:t>
            </a:r>
            <a:r>
              <a:rPr lang="en-US" dirty="0" smtClean="0"/>
              <a:t> Potential</a:t>
            </a:r>
            <a:r>
              <a:rPr lang="en-US" baseline="0" dirty="0" smtClean="0"/>
              <a:t> </a:t>
            </a:r>
            <a:r>
              <a:rPr lang="en-US" baseline="0" dirty="0" smtClean="0"/>
              <a:t>risk of confidentiality </a:t>
            </a:r>
            <a:r>
              <a:rPr lang="en-US" baseline="0" dirty="0" smtClean="0"/>
              <a:t>violation: </a:t>
            </a:r>
            <a:r>
              <a:rPr lang="en-US" baseline="0" dirty="0" smtClean="0"/>
              <a:t>a user with enough privileges to access the infrastructure can access data in the VM memory or in storage and leak data</a:t>
            </a:r>
          </a:p>
          <a:p>
            <a:pPr marL="342900" marR="0" lvl="1" indent="-342900" algn="l" defTabSz="457200" rtl="0" eaLnBrk="1" fontAlgn="auto" latinLnBrk="0" hangingPunct="1">
              <a:lnSpc>
                <a:spcPct val="100000"/>
              </a:lnSpc>
              <a:spcBef>
                <a:spcPts val="2000"/>
              </a:spcBef>
              <a:spcAft>
                <a:spcPts val="0"/>
              </a:spcAft>
              <a:buClr>
                <a:schemeClr val="accent1"/>
              </a:buClr>
              <a:buSzTx/>
              <a:buFontTx/>
              <a:buNone/>
              <a:tabLst/>
              <a:defRPr/>
            </a:pPr>
            <a:r>
              <a:rPr lang="en-US" baseline="0" dirty="0" smtClean="0"/>
              <a:t>-This can be the result of some operation performed by a system administrator, accidentally but also intentionally.</a:t>
            </a:r>
          </a:p>
          <a:p>
            <a:pPr marL="342900" marR="0" lvl="1" indent="-342900" algn="l" defTabSz="457200" rtl="0" eaLnBrk="1" fontAlgn="auto" latinLnBrk="0" hangingPunct="1">
              <a:lnSpc>
                <a:spcPct val="100000"/>
              </a:lnSpc>
              <a:spcBef>
                <a:spcPts val="2000"/>
              </a:spcBef>
              <a:spcAft>
                <a:spcPts val="0"/>
              </a:spcAft>
              <a:buClr>
                <a:schemeClr val="accent1"/>
              </a:buClr>
              <a:buSzTx/>
              <a:buFontTx/>
              <a:buNone/>
              <a:tabLst/>
              <a:defRPr/>
            </a:pPr>
            <a:endParaRPr lang="en-US" baseline="0" dirty="0" smtClean="0"/>
          </a:p>
          <a:p>
            <a:pPr marL="342900" marR="0" lvl="1" indent="-342900" algn="l" defTabSz="457200" rtl="0" eaLnBrk="1" fontAlgn="auto" latinLnBrk="0" hangingPunct="1">
              <a:lnSpc>
                <a:spcPct val="100000"/>
              </a:lnSpc>
              <a:spcBef>
                <a:spcPts val="2000"/>
              </a:spcBef>
              <a:spcAft>
                <a:spcPts val="0"/>
              </a:spcAft>
              <a:buClr>
                <a:schemeClr val="accent1"/>
              </a:buClr>
              <a:buSzTx/>
              <a:buFontTx/>
              <a:buNone/>
              <a:tabLst/>
              <a:defRPr/>
            </a:pPr>
            <a:r>
              <a:rPr lang="en-US" dirty="0" smtClean="0"/>
              <a:t>- So, what</a:t>
            </a:r>
            <a:r>
              <a:rPr lang="en-US" baseline="0" dirty="0" smtClean="0"/>
              <a:t> can users do to protect their data</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 Encryption would</a:t>
            </a:r>
            <a:r>
              <a:rPr lang="en-US" baseline="0" dirty="0" smtClean="0"/>
              <a:t> be the first approach. </a:t>
            </a:r>
          </a:p>
          <a:p>
            <a:pPr>
              <a:buFontTx/>
              <a:buChar char="-"/>
            </a:pPr>
            <a:endParaRPr lang="en-US" baseline="0" dirty="0" smtClean="0"/>
          </a:p>
          <a:p>
            <a:pPr>
              <a:buFontTx/>
              <a:buChar char="-"/>
            </a:pPr>
            <a:r>
              <a:rPr lang="en-US" baseline="0" dirty="0" smtClean="0"/>
              <a:t> While encryption can be used to secure communications and storage, it’s not effective is data needs to be computed, as it is the case of data processed by a VM.</a:t>
            </a:r>
          </a:p>
          <a:p>
            <a:pPr>
              <a:buFontTx/>
              <a:buChar char="-"/>
            </a:pPr>
            <a:endParaRPr lang="en-US" baseline="0" dirty="0" smtClean="0"/>
          </a:p>
          <a:p>
            <a:pPr>
              <a:buFontTx/>
              <a:buChar char="-"/>
            </a:pPr>
            <a:r>
              <a:rPr lang="en-US" baseline="0" dirty="0" smtClean="0"/>
              <a:t>The reason being, the raw data must be kept in memory in order for the processor can compute it.</a:t>
            </a:r>
            <a:r>
              <a:rPr lang="en-US" baseline="0" dirty="0" smtClean="0"/>
              <a:t> At this </a:t>
            </a:r>
            <a:r>
              <a:rPr lang="en-US" baseline="0" dirty="0" smtClean="0"/>
              <a:t>point, data can be directly inspected from the memory.</a:t>
            </a:r>
          </a:p>
          <a:p>
            <a:pPr>
              <a:buFontTx/>
              <a:buChar char="-"/>
            </a:pPr>
            <a:endParaRPr lang="en-US" baseline="0" dirty="0" smtClean="0"/>
          </a:p>
          <a:p>
            <a:pPr>
              <a:buFontTx/>
              <a:buChar char="-"/>
            </a:pPr>
            <a:r>
              <a:rPr lang="en-US" baseline="0" dirty="0" smtClean="0"/>
              <a:t>Thus, there’s the need for a solution to protect the confidentiality of the computation</a:t>
            </a:r>
          </a:p>
          <a:p>
            <a:pPr>
              <a:buFontTx/>
              <a:buChar char="-"/>
            </a:pPr>
            <a:endParaRPr lang="en-US" baseline="0" dirty="0" smtClean="0"/>
          </a:p>
          <a:p>
            <a:pPr>
              <a:buFontTx/>
              <a:buChar char="-"/>
            </a:pPr>
            <a:r>
              <a:rPr lang="en-US" dirty="0" smtClean="0"/>
              <a:t> At the same</a:t>
            </a:r>
            <a:r>
              <a:rPr lang="en-US" baseline="0" dirty="0" smtClean="0"/>
              <a:t> time, the service provider has incentives to minimize the risks of data leakage. By doing so, it can offer more security guarantees and attract more customers.</a:t>
            </a:r>
            <a:endParaRPr lang="en-US" baseline="0" dirty="0" smtClean="0"/>
          </a:p>
          <a:p>
            <a:pPr>
              <a:buFontTx/>
              <a:buNone/>
            </a:pPr>
            <a:endParaRPr lang="en-US"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aseline="0" dirty="0" smtClean="0"/>
              <a:t>-We present Trusted Cloud Computing Platform</a:t>
            </a:r>
          </a:p>
          <a:p>
            <a:pPr>
              <a:buFontTx/>
              <a:buNone/>
            </a:pPr>
            <a:endParaRPr lang="en-US" baseline="0" dirty="0" smtClean="0"/>
          </a:p>
          <a:p>
            <a:pPr>
              <a:buFontTx/>
              <a:buChar char="-"/>
            </a:pPr>
            <a:r>
              <a:rPr lang="en-US" baseline="0" dirty="0" smtClean="0"/>
              <a:t>This </a:t>
            </a:r>
            <a:r>
              <a:rPr lang="en-US" baseline="0" dirty="0" smtClean="0"/>
              <a:t>is our goal:</a:t>
            </a:r>
          </a:p>
          <a:p>
            <a:pPr>
              <a:buFontTx/>
              <a:buChar char="-"/>
            </a:pPr>
            <a:r>
              <a:rPr lang="en-US" baseline="0" dirty="0" smtClean="0"/>
              <a:t>-build a system to make the computation of a customer’s virtual machines confidential from privileged users of the cloud provider.</a:t>
            </a:r>
          </a:p>
          <a:p>
            <a:pPr marL="0" marR="0" indent="0" algn="l" defTabSz="457200" rtl="0" eaLnBrk="1" fontAlgn="auto" latinLnBrk="0" hangingPunct="1">
              <a:lnSpc>
                <a:spcPct val="100000"/>
              </a:lnSpc>
              <a:spcBef>
                <a:spcPts val="0"/>
              </a:spcBef>
              <a:spcAft>
                <a:spcPts val="0"/>
              </a:spcAft>
              <a:buClrTx/>
              <a:buSzTx/>
              <a:buFontTx/>
              <a:buChar char="-"/>
              <a:tabLst/>
              <a:defRPr/>
            </a:pPr>
            <a:r>
              <a:rPr lang="en-US" baseline="0" dirty="0" smtClean="0"/>
              <a:t>-we rely on the cooperation of the service provider who deploys it on the service backend.</a:t>
            </a:r>
          </a:p>
          <a:p>
            <a:pPr marL="0" marR="0" indent="0" algn="l" defTabSz="457200" rtl="0" eaLnBrk="1" fontAlgn="auto" latinLnBrk="0" hangingPunct="1">
              <a:lnSpc>
                <a:spcPct val="100000"/>
              </a:lnSpc>
              <a:spcBef>
                <a:spcPts val="0"/>
              </a:spcBef>
              <a:spcAft>
                <a:spcPts val="0"/>
              </a:spcAft>
              <a:buClrTx/>
              <a:buSzTx/>
              <a:buFontTx/>
              <a:buChar char="-"/>
              <a:tabLst/>
              <a:defRPr/>
            </a:pPr>
            <a:r>
              <a:rPr lang="en-US" baseline="0" dirty="0" smtClean="0"/>
              <a:t>-provides customers the ability to verify that the system is deployed, and therefore</a:t>
            </a:r>
            <a:r>
              <a:rPr lang="en-US" baseline="0" dirty="0" smtClean="0"/>
              <a:t> can check that their </a:t>
            </a:r>
            <a:r>
              <a:rPr lang="en-US" baseline="0" dirty="0" smtClean="0"/>
              <a:t>computation is confidential at that service provider.</a:t>
            </a:r>
            <a:endParaRPr lang="en-US" baseline="0" dirty="0" smtClean="0"/>
          </a:p>
          <a:p>
            <a:pPr>
              <a:buFontTx/>
              <a:buChar char="-"/>
            </a:pPr>
            <a:endParaRPr lang="en-US" baseline="0" dirty="0" smtClean="0"/>
          </a:p>
          <a:p>
            <a:pPr>
              <a:buFontTx/>
              <a:buChar char="-"/>
            </a:pPr>
            <a:r>
              <a:rPr lang="en-US" baseline="0" dirty="0" smtClean="0"/>
              <a:t>Before diving into the details, let me first clarify</a:t>
            </a:r>
            <a:r>
              <a:rPr lang="en-US" baseline="0" dirty="0" smtClean="0"/>
              <a:t> the </a:t>
            </a:r>
            <a:r>
              <a:rPr lang="en-US" baseline="0" dirty="0" smtClean="0"/>
              <a:t>model and assumptions we make.</a:t>
            </a:r>
            <a:endParaRPr lang="en-US"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our knowledge, cloud providers need the assistance of staff to administer the system: </a:t>
            </a:r>
          </a:p>
          <a:p>
            <a:r>
              <a:rPr lang="en-US" baseline="0" dirty="0" smtClean="0"/>
              <a:t>-- Manage the software, the workloads, resource management, etc.</a:t>
            </a:r>
            <a:endParaRPr lang="en-US" dirty="0" smtClean="0"/>
          </a:p>
          <a:p>
            <a:r>
              <a:rPr lang="en-US" baseline="0" dirty="0" smtClean="0"/>
              <a:t>-To do these operations, this </a:t>
            </a:r>
            <a:r>
              <a:rPr lang="en-US" baseline="0" dirty="0" smtClean="0"/>
              <a:t>staff </a:t>
            </a:r>
            <a:r>
              <a:rPr lang="en-US" baseline="0" dirty="0" smtClean="0"/>
              <a:t>requires privileged access to the system.</a:t>
            </a:r>
            <a:endParaRPr lang="en-US" dirty="0" smtClean="0"/>
          </a:p>
          <a:p>
            <a:pPr>
              <a:buFontTx/>
              <a:buChar char="-"/>
            </a:pPr>
            <a:endParaRPr lang="en-US" dirty="0" smtClean="0"/>
          </a:p>
          <a:p>
            <a:pPr>
              <a:buFontTx/>
              <a:buChar char="-"/>
            </a:pPr>
            <a:r>
              <a:rPr lang="en-US" dirty="0" smtClean="0"/>
              <a:t>In </a:t>
            </a:r>
            <a:r>
              <a:rPr lang="en-US" dirty="0" smtClean="0"/>
              <a:t>our threat model, we assume that the attacker</a:t>
            </a:r>
            <a:r>
              <a:rPr lang="en-US" baseline="0" dirty="0" smtClean="0"/>
              <a:t> can be one of such users, with full privileges on any machine.</a:t>
            </a:r>
          </a:p>
          <a:p>
            <a:pPr>
              <a:buFontTx/>
              <a:buChar char="-"/>
            </a:pPr>
            <a:r>
              <a:rPr lang="en-US" baseline="0" dirty="0" smtClean="0"/>
              <a:t>With such privileges, he has full control over the machine: reconfigure the machine, install and run arbitrary software, reboot, and so on.</a:t>
            </a:r>
            <a:endParaRPr lang="en-US" dirty="0" smtClean="0"/>
          </a:p>
          <a:p>
            <a:pPr>
              <a:buFontTx/>
              <a:buChar char="-"/>
            </a:pPr>
            <a:r>
              <a:rPr lang="en-US" dirty="0" smtClean="0"/>
              <a:t>It’s easy to see that</a:t>
            </a:r>
            <a:r>
              <a:rPr lang="en-US" baseline="0" dirty="0" smtClean="0"/>
              <a:t>, such a user has full freedom to violate the VM confidentiality in numerous ways.</a:t>
            </a:r>
            <a:endParaRPr lang="en-US" dirty="0" smtClean="0"/>
          </a:p>
          <a:p>
            <a:pPr>
              <a:buFontTx/>
              <a:buChar char="-"/>
            </a:pPr>
            <a:endParaRPr lang="en-US" dirty="0" smtClean="0"/>
          </a:p>
          <a:p>
            <a:pPr>
              <a:buFontTx/>
              <a:buChar char="-"/>
            </a:pPr>
            <a:r>
              <a:rPr lang="en-US" dirty="0" smtClean="0"/>
              <a:t>What about the hardware</a:t>
            </a:r>
            <a:r>
              <a:rPr lang="en-US" dirty="0" smtClean="0"/>
              <a:t>?</a:t>
            </a:r>
            <a:endParaRPr lang="en-US"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a:t>
            </a:r>
            <a:r>
              <a:rPr lang="en-US" dirty="0" smtClean="0"/>
              <a:t>I</a:t>
            </a:r>
            <a:r>
              <a:rPr lang="en-US" baseline="0" dirty="0" smtClean="0"/>
              <a:t>f </a:t>
            </a:r>
            <a:r>
              <a:rPr lang="en-US" baseline="0" dirty="0" smtClean="0"/>
              <a:t>one has access to the hardware, he can bypass any software based protections and inspect the content of the memory.</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-Techniques such as cold boot attacks, have been shown to be successful at extracting information from the memory.</a:t>
            </a:r>
          </a:p>
          <a:p>
            <a:endParaRPr lang="en-US" dirty="0" smtClean="0"/>
          </a:p>
          <a:p>
            <a:r>
              <a:rPr lang="en-US" dirty="0" smtClean="0"/>
              <a:t>-Fortunately,</a:t>
            </a:r>
            <a:r>
              <a:rPr lang="en-US" baseline="0" dirty="0" smtClean="0"/>
              <a:t> providers already deploy strict security protections to the hardware. They enforce security perimeters, with surveillance and restricted access policies.</a:t>
            </a:r>
          </a:p>
          <a:p>
            <a:endParaRPr lang="en-US" baseline="0" dirty="0" smtClean="0"/>
          </a:p>
          <a:p>
            <a:r>
              <a:rPr lang="en-US" baseline="0" dirty="0" smtClean="0"/>
              <a:t>-Because these attacks based on the hardware are more complex, require time, and require physical access to the host we believe that these protections would suffice to detect and prevent these attacks before being successful.</a:t>
            </a:r>
          </a:p>
          <a:p>
            <a:endParaRPr lang="en-US" baseline="0" dirty="0" smtClean="0"/>
          </a:p>
          <a:p>
            <a:pPr>
              <a:buFontTx/>
              <a:buChar char="-"/>
            </a:pPr>
            <a:r>
              <a:rPr lang="en-US" baseline="0" dirty="0" smtClean="0"/>
              <a:t>Therefore, in our threat model, the attacker cannot perpetrate hw-based attacks</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So, here’s a big picture</a:t>
            </a:r>
            <a:r>
              <a:rPr lang="en-US" baseline="0" dirty="0" smtClean="0"/>
              <a:t> summarizing the parties involved.</a:t>
            </a:r>
            <a:endParaRPr lang="en-US" dirty="0" smtClean="0"/>
          </a:p>
          <a:p>
            <a:endParaRPr lang="en-US" dirty="0" smtClean="0"/>
          </a:p>
          <a:p>
            <a:r>
              <a:rPr lang="en-US" dirty="0" smtClean="0"/>
              <a:t>-The</a:t>
            </a:r>
            <a:r>
              <a:rPr lang="en-US" baseline="0" dirty="0" smtClean="0"/>
              <a:t> provider offers an elastic VM service. We were inspired by Eucalyptus to understand the architecture of these systems. Eucalyptus is an open-source system providing similar interface to EC2’s. We show a simplified description of its components.</a:t>
            </a:r>
          </a:p>
          <a:p>
            <a:endParaRPr lang="en-US" baseline="0" dirty="0" smtClean="0"/>
          </a:p>
          <a:p>
            <a:r>
              <a:rPr lang="en-US" baseline="0" dirty="0" smtClean="0"/>
              <a:t>-The provider keeps one or mode clusters with nodes for hosting the guest </a:t>
            </a:r>
            <a:r>
              <a:rPr lang="en-US" baseline="0" dirty="0" err="1" smtClean="0"/>
              <a:t>VMs</a:t>
            </a:r>
            <a:r>
              <a:rPr lang="en-US" baseline="0" dirty="0" smtClean="0"/>
              <a:t>. Each node runs a virtual machine monitor, typically </a:t>
            </a:r>
            <a:r>
              <a:rPr lang="en-US" baseline="0" dirty="0" err="1" smtClean="0"/>
              <a:t>Xen</a:t>
            </a:r>
            <a:r>
              <a:rPr lang="en-US" baseline="0" dirty="0" smtClean="0"/>
              <a:t>, on top of which the </a:t>
            </a:r>
            <a:r>
              <a:rPr lang="en-US" baseline="0" dirty="0" err="1" smtClean="0"/>
              <a:t>VMs</a:t>
            </a:r>
            <a:r>
              <a:rPr lang="en-US" baseline="0" dirty="0" smtClean="0"/>
              <a:t> run.</a:t>
            </a:r>
            <a:endParaRPr lang="en-US" dirty="0" smtClean="0"/>
          </a:p>
          <a:p>
            <a:pPr>
              <a:buFontTx/>
              <a:buChar char="-"/>
            </a:pPr>
            <a:r>
              <a:rPr lang="en-US" dirty="0" smtClean="0"/>
              <a:t>The cloud manager manages</a:t>
            </a:r>
            <a:r>
              <a:rPr lang="en-US" baseline="0" dirty="0" smtClean="0"/>
              <a:t> the entire service – e.g., decide how to assign </a:t>
            </a:r>
            <a:r>
              <a:rPr lang="en-US" baseline="0" dirty="0" err="1" smtClean="0"/>
              <a:t>VMs</a:t>
            </a:r>
            <a:r>
              <a:rPr lang="en-US" baseline="0" dirty="0" smtClean="0"/>
              <a:t> to physical hosts – and also provides a frontend to the customer.</a:t>
            </a:r>
          </a:p>
          <a:p>
            <a:pPr>
              <a:buFontTx/>
              <a:buChar char="-"/>
            </a:pPr>
            <a:r>
              <a:rPr lang="en-US" baseline="0" dirty="0" smtClean="0"/>
              <a:t>In the backend, the provider enforces a security perimeter protecting the hardware components. </a:t>
            </a:r>
          </a:p>
          <a:p>
            <a:pPr>
              <a:buFontTx/>
              <a:buChar char="-"/>
            </a:pPr>
            <a:endParaRPr lang="en-US" baseline="0" dirty="0" smtClean="0"/>
          </a:p>
          <a:p>
            <a:pPr>
              <a:buFontTx/>
              <a:buChar char="-"/>
            </a:pPr>
            <a:r>
              <a:rPr lang="en-US" baseline="0" dirty="0" smtClean="0"/>
              <a:t>Essentially, customers interact with frontend in order to launch </a:t>
            </a:r>
            <a:r>
              <a:rPr lang="en-US" baseline="0" dirty="0" err="1" smtClean="0"/>
              <a:t>VMs</a:t>
            </a:r>
            <a:r>
              <a:rPr lang="en-US" baseline="0" dirty="0" smtClean="0"/>
              <a:t> – among other management tasks – and, once the VM is running, the customer can access it directly through standard tools such as </a:t>
            </a:r>
            <a:r>
              <a:rPr lang="en-US" baseline="0" dirty="0" err="1" smtClean="0"/>
              <a:t>ssh</a:t>
            </a:r>
            <a:r>
              <a:rPr lang="en-US" baseline="0" dirty="0" smtClean="0"/>
              <a:t>.</a:t>
            </a:r>
          </a:p>
          <a:p>
            <a:pPr>
              <a:buFontTx/>
              <a:buChar char="-"/>
            </a:pPr>
            <a:endParaRPr lang="en-US" baseline="0" dirty="0" smtClean="0"/>
          </a:p>
          <a:p>
            <a:pPr>
              <a:buFontTx/>
              <a:buChar char="-"/>
            </a:pPr>
            <a:r>
              <a:rPr lang="en-US" baseline="0" dirty="0" smtClean="0"/>
              <a:t>Privileged users can access any of the components remotely with root privileges. Potentially, this user can inspect the content of the customer </a:t>
            </a:r>
            <a:r>
              <a:rPr lang="en-US" baseline="0" dirty="0" err="1" smtClean="0"/>
              <a:t>VMs</a:t>
            </a:r>
            <a:r>
              <a:rPr lang="en-US" baseline="0" dirty="0" smtClean="0"/>
              <a:t> in many possible ways by interfering with the components of the system.</a:t>
            </a:r>
            <a:endParaRPr lang="en-US" dirty="0" smtClean="0"/>
          </a:p>
          <a:p>
            <a:pPr>
              <a:buFontTx/>
              <a:buChar char="-"/>
            </a:pPr>
            <a:endParaRPr lang="en-US" dirty="0" smtClean="0"/>
          </a:p>
          <a:p>
            <a:pPr>
              <a:buFontTx/>
              <a:buChar char="-"/>
            </a:pPr>
            <a:r>
              <a:rPr lang="en-US" dirty="0" smtClean="0"/>
              <a:t>How can we then design a</a:t>
            </a:r>
            <a:r>
              <a:rPr lang="en-US" baseline="0" dirty="0" smtClean="0"/>
              <a:t> system that guarantees the confidentiality of </a:t>
            </a:r>
            <a:r>
              <a:rPr lang="en-US" baseline="0" dirty="0" err="1" smtClean="0"/>
              <a:t>VMs</a:t>
            </a:r>
            <a:r>
              <a:rPr lang="en-US" baseline="0" dirty="0" smtClean="0"/>
              <a:t> under these assumptions?</a:t>
            </a:r>
            <a:endParaRPr lang="en-US"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baseline="0" dirty="0" smtClean="0"/>
              <a:t>Trusted computing techniques are</a:t>
            </a:r>
            <a:r>
              <a:rPr lang="en-US" baseline="0" dirty="0" smtClean="0"/>
              <a:t> a </a:t>
            </a:r>
            <a:r>
              <a:rPr lang="en-US" baseline="0" dirty="0" smtClean="0"/>
              <a:t>good place to start.</a:t>
            </a:r>
          </a:p>
          <a:p>
            <a:pPr>
              <a:buFontTx/>
              <a:buChar char="-"/>
            </a:pPr>
            <a:endParaRPr lang="en-US" baseline="0" dirty="0" smtClean="0"/>
          </a:p>
          <a:p>
            <a:pPr>
              <a:buFontTx/>
              <a:buChar char="-"/>
            </a:pPr>
            <a:r>
              <a:rPr lang="en-US" baseline="0" dirty="0" smtClean="0"/>
              <a:t>Essentially, a trusted computing platform is an ensemble of hardware and software components running on some host.</a:t>
            </a:r>
          </a:p>
          <a:p>
            <a:pPr>
              <a:buFontTx/>
              <a:buChar char="-"/>
            </a:pPr>
            <a:endParaRPr lang="en-US" baseline="0" dirty="0" smtClean="0"/>
          </a:p>
          <a:p>
            <a:pPr>
              <a:buFontTx/>
              <a:buChar char="-"/>
            </a:pPr>
            <a:r>
              <a:rPr lang="en-US" baseline="0" dirty="0" smtClean="0"/>
              <a:t>Their most interesting property is that they indicate to a remote user which configuration – both hw and </a:t>
            </a:r>
            <a:r>
              <a:rPr lang="en-US" baseline="0" dirty="0" err="1" smtClean="0"/>
              <a:t>sw</a:t>
            </a:r>
            <a:r>
              <a:rPr lang="en-US" baseline="0" dirty="0" smtClean="0"/>
              <a:t> – the host has booted.</a:t>
            </a:r>
          </a:p>
          <a:p>
            <a:pPr marL="0" marR="0" indent="0" algn="l" defTabSz="457200" rtl="0" eaLnBrk="1" fontAlgn="auto" latinLnBrk="0" hangingPunct="1">
              <a:lnSpc>
                <a:spcPct val="100000"/>
              </a:lnSpc>
              <a:spcBef>
                <a:spcPts val="0"/>
              </a:spcBef>
              <a:spcAft>
                <a:spcPts val="0"/>
              </a:spcAft>
              <a:buClrTx/>
              <a:buSzTx/>
              <a:buFontTx/>
              <a:buChar char="-"/>
              <a:tabLst/>
              <a:defRPr/>
            </a:pPr>
            <a:r>
              <a:rPr lang="en-US" dirty="0" smtClean="0"/>
              <a:t>To</a:t>
            </a:r>
            <a:r>
              <a:rPr lang="en-US" baseline="0" dirty="0" smtClean="0"/>
              <a:t> enforce these properties, </a:t>
            </a:r>
            <a:r>
              <a:rPr lang="en-US" baseline="0" dirty="0" err="1" smtClean="0"/>
              <a:t>TPs</a:t>
            </a:r>
            <a:r>
              <a:rPr lang="en-US" baseline="0" dirty="0" smtClean="0"/>
              <a:t> implement mechanisms of secure boot and remote attestation.</a:t>
            </a:r>
          </a:p>
          <a:p>
            <a:pPr marL="0" marR="0" indent="0" algn="l" defTabSz="457200" rtl="0" eaLnBrk="1" fontAlgn="auto" latinLnBrk="0" hangingPunct="1">
              <a:lnSpc>
                <a:spcPct val="100000"/>
              </a:lnSpc>
              <a:spcBef>
                <a:spcPts val="0"/>
              </a:spcBef>
              <a:spcAft>
                <a:spcPts val="0"/>
              </a:spcAft>
              <a:buClrTx/>
              <a:buSzTx/>
              <a:buFontTx/>
              <a:buChar char="-"/>
              <a:tabLst/>
              <a:defRPr/>
            </a:pPr>
            <a:r>
              <a:rPr lang="en-US" baseline="0" dirty="0" smtClean="0"/>
              <a:t> A crucial component in the implementation of these mechanisms is the TPM, a hardware chip now present in commodity hardware.</a:t>
            </a:r>
          </a:p>
          <a:p>
            <a:pPr>
              <a:buFontTx/>
              <a:buNone/>
            </a:pPr>
            <a:endParaRPr lang="en-US" baseline="0" dirty="0" smtClean="0"/>
          </a:p>
          <a:p>
            <a:pPr>
              <a:buFontTx/>
              <a:buChar char="-"/>
            </a:pPr>
            <a:r>
              <a:rPr lang="en-US" baseline="0" dirty="0" smtClean="0"/>
              <a:t>If the software guarantees its own integrity, then the remote party can identify then through attestation the software that is actually running on the machine until it gets rebooted. This property is very interesting.</a:t>
            </a:r>
            <a:endParaRPr lang="en-US" dirty="0" smtClean="0"/>
          </a:p>
          <a:p>
            <a:endParaRPr lang="en-US" dirty="0" smtClean="0"/>
          </a:p>
          <a:p>
            <a:pPr>
              <a:buFontTx/>
              <a:buChar char="-"/>
            </a:pPr>
            <a:r>
              <a:rPr lang="en-US" dirty="0" smtClean="0"/>
              <a:t>Next, I’ll present</a:t>
            </a:r>
            <a:r>
              <a:rPr lang="en-US" baseline="0" dirty="0" smtClean="0"/>
              <a:t> our proposal to extend this approach in order to make computation of cloud services confidential.</a:t>
            </a:r>
            <a:endParaRPr lang="en-US" baseline="0" dirty="0" smtClean="0"/>
          </a:p>
          <a:p>
            <a:pPr>
              <a:buFontTx/>
              <a:buChar char="-"/>
            </a:pPr>
            <a:endParaRPr lang="en-US" dirty="0" smtClean="0"/>
          </a:p>
        </p:txBody>
      </p:sp>
      <p:sp>
        <p:nvSpPr>
          <p:cNvPr id="4" name="Slide Number Placeholder 3"/>
          <p:cNvSpPr>
            <a:spLocks noGrp="1"/>
          </p:cNvSpPr>
          <p:nvPr>
            <p:ph type="sldNum" sz="quarter" idx="10"/>
          </p:nvPr>
        </p:nvSpPr>
        <p:spPr/>
        <p:txBody>
          <a:bodyPr/>
          <a:lstStyle/>
          <a:p>
            <a:fld id="{F2A4F0F0-C0A0-48B2-90FC-8013004C846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873624"/>
            <a:ext cx="8228013" cy="1927225"/>
          </a:xfrm>
        </p:spPr>
        <p:txBody>
          <a:bodyPr tIns="0" bIns="0" anchor="b" anchorCtr="0"/>
          <a:lstStyle>
            <a:lvl1pPr>
              <a:defRPr sz="60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457199" y="3886200"/>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r>
              <a:rPr lang="en-US" smtClean="0"/>
              <a:t>2009</a:t>
            </a:r>
            <a:endParaRPr lang="en-US"/>
          </a:p>
        </p:txBody>
      </p:sp>
      <p:sp>
        <p:nvSpPr>
          <p:cNvPr id="5" name="Footer Placeholder 4"/>
          <p:cNvSpPr>
            <a:spLocks noGrp="1"/>
          </p:cNvSpPr>
          <p:nvPr>
            <p:ph type="ftr" sz="quarter" idx="11"/>
          </p:nvPr>
        </p:nvSpPr>
        <p:spPr/>
        <p:txBody>
          <a:bodyPr/>
          <a:lstStyle/>
          <a:p>
            <a:r>
              <a:rPr kumimoji="0" lang="en-US" smtClean="0"/>
              <a:t>Nuno Santos, MPI-SWS</a:t>
            </a:r>
            <a:endParaRPr kumimoji="0" lang="en-US" dirty="0"/>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pic>
        <p:nvPicPr>
          <p:cNvPr id="10" name="Picture 31" descr="sws-logo"/>
          <p:cNvPicPr>
            <a:picLocks noChangeAspect="1" noChangeArrowheads="1"/>
          </p:cNvPicPr>
          <p:nvPr userDrawn="1"/>
        </p:nvPicPr>
        <p:blipFill>
          <a:blip r:embed="rId2"/>
          <a:srcRect/>
          <a:stretch>
            <a:fillRect/>
          </a:stretch>
        </p:blipFill>
        <p:spPr bwMode="auto">
          <a:xfrm>
            <a:off x="463639" y="379556"/>
            <a:ext cx="831761" cy="839644"/>
          </a:xfrm>
          <a:prstGeom prst="rect">
            <a:avLst/>
          </a:prstGeom>
          <a:noFill/>
          <a:effectLst/>
        </p:spPr>
      </p:pic>
      <p:sp>
        <p:nvSpPr>
          <p:cNvPr id="11" name="TextBox 10"/>
          <p:cNvSpPr txBox="1"/>
          <p:nvPr userDrawn="1"/>
        </p:nvSpPr>
        <p:spPr>
          <a:xfrm>
            <a:off x="1414219" y="228600"/>
            <a:ext cx="1633781" cy="1169551"/>
          </a:xfrm>
          <a:prstGeom prst="rect">
            <a:avLst/>
          </a:prstGeom>
          <a:noFill/>
        </p:spPr>
        <p:txBody>
          <a:bodyPr wrap="none" rtlCol="0">
            <a:spAutoFit/>
          </a:bodyPr>
          <a:lstStyle/>
          <a:p>
            <a:r>
              <a:rPr lang="en-US" sz="1400" dirty="0" smtClean="0">
                <a:solidFill>
                  <a:schemeClr val="bg1"/>
                </a:solidFill>
                <a:latin typeface="Arial Unicode MS"/>
              </a:rPr>
              <a:t>Max</a:t>
            </a:r>
          </a:p>
          <a:p>
            <a:r>
              <a:rPr lang="en-US" sz="1400" dirty="0" smtClean="0">
                <a:solidFill>
                  <a:schemeClr val="bg1"/>
                </a:solidFill>
                <a:latin typeface="Arial Unicode MS"/>
              </a:rPr>
              <a:t>Planck</a:t>
            </a:r>
          </a:p>
          <a:p>
            <a:r>
              <a:rPr lang="en-US" sz="1400" dirty="0" smtClean="0">
                <a:solidFill>
                  <a:schemeClr val="bg1"/>
                </a:solidFill>
                <a:latin typeface="Arial Unicode MS"/>
              </a:rPr>
              <a:t>Institute</a:t>
            </a:r>
          </a:p>
          <a:p>
            <a:r>
              <a:rPr lang="en-US" sz="1400" b="1" dirty="0" smtClean="0">
                <a:solidFill>
                  <a:schemeClr val="bg1"/>
                </a:solidFill>
                <a:latin typeface="Arial Unicode MS"/>
              </a:rPr>
              <a:t>for</a:t>
            </a:r>
          </a:p>
          <a:p>
            <a:r>
              <a:rPr lang="en-US" sz="1400" b="1" dirty="0" smtClean="0">
                <a:solidFill>
                  <a:schemeClr val="bg1"/>
                </a:solidFill>
                <a:latin typeface="Arial Unicode MS"/>
              </a:rPr>
              <a:t>Software</a:t>
            </a:r>
            <a:r>
              <a:rPr lang="en-US" sz="1400" b="1" baseline="0" dirty="0" smtClean="0">
                <a:solidFill>
                  <a:schemeClr val="bg1"/>
                </a:solidFill>
                <a:latin typeface="Arial Unicode MS"/>
              </a:rPr>
              <a:t> Systems</a:t>
            </a:r>
            <a:endParaRPr lang="en-US" sz="1400" b="1" dirty="0">
              <a:solidFill>
                <a:schemeClr val="bg1"/>
              </a:solidFill>
              <a:latin typeface="Arial Unicode M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2009</a:t>
            </a:r>
            <a:endParaRPr lang="en-US"/>
          </a:p>
        </p:txBody>
      </p:sp>
      <p:sp>
        <p:nvSpPr>
          <p:cNvPr id="3" name="Footer Placeholder 2"/>
          <p:cNvSpPr>
            <a:spLocks noGrp="1"/>
          </p:cNvSpPr>
          <p:nvPr>
            <p:ph type="ftr" sz="quarter" idx="11"/>
          </p:nvPr>
        </p:nvSpPr>
        <p:spPr/>
        <p:txBody>
          <a:bodyPr/>
          <a:lstStyle/>
          <a:p>
            <a:r>
              <a:rPr lang="en-US" smtClean="0"/>
              <a:t>Nuno Santos, MPI-SWS</a:t>
            </a:r>
            <a:endParaRPr lang="en-US"/>
          </a:p>
        </p:txBody>
      </p:sp>
      <p:sp>
        <p:nvSpPr>
          <p:cNvPr id="4" name="Slide Number Placeholder 3"/>
          <p:cNvSpPr>
            <a:spLocks noGrp="1"/>
          </p:cNvSpPr>
          <p:nvPr>
            <p:ph type="sldNum" sz="quarter" idx="12"/>
          </p:nvPr>
        </p:nvSpPr>
        <p:spPr/>
        <p:txBody>
          <a:bodyPr/>
          <a:lstStyle/>
          <a:p>
            <a:fld id="{107177E9-3338-47BB-B586-8D51A881BC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r>
              <a:rPr lang="en-US" smtClean="0"/>
              <a:t>2009</a:t>
            </a:r>
            <a:endParaRPr lang="en-US"/>
          </a:p>
        </p:txBody>
      </p:sp>
      <p:sp>
        <p:nvSpPr>
          <p:cNvPr id="6" name="Footer Placeholder 5"/>
          <p:cNvSpPr>
            <a:spLocks noGrp="1"/>
          </p:cNvSpPr>
          <p:nvPr>
            <p:ph type="ftr" sz="quarter" idx="11"/>
          </p:nvPr>
        </p:nvSpPr>
        <p:spPr/>
        <p:txBody>
          <a:bodyPr/>
          <a:lstStyle/>
          <a:p>
            <a:r>
              <a:rPr lang="en-US" smtClean="0"/>
              <a:t>Nuno Santos, MPI-SWS</a:t>
            </a:r>
            <a:endParaRPr lang="en-US"/>
          </a:p>
        </p:txBody>
      </p:sp>
      <p:sp>
        <p:nvSpPr>
          <p:cNvPr id="7" name="Slide Number Placeholder 6"/>
          <p:cNvSpPr>
            <a:spLocks noGrp="1"/>
          </p:cNvSpPr>
          <p:nvPr>
            <p:ph type="sldNum" sz="quarter" idx="12"/>
          </p:nvPr>
        </p:nvSpPr>
        <p:spPr/>
        <p:txBody>
          <a:bodyPr/>
          <a:lstStyle/>
          <a:p>
            <a:fld id="{107177E9-3338-47BB-B586-8D51A881BC8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r>
              <a:rPr lang="en-US" smtClean="0"/>
              <a:t>2009</a:t>
            </a:r>
            <a:endParaRPr lang="en-US"/>
          </a:p>
        </p:txBody>
      </p:sp>
      <p:sp>
        <p:nvSpPr>
          <p:cNvPr id="6" name="Footer Placeholder 5"/>
          <p:cNvSpPr>
            <a:spLocks noGrp="1"/>
          </p:cNvSpPr>
          <p:nvPr>
            <p:ph type="ftr" sz="quarter" idx="11"/>
          </p:nvPr>
        </p:nvSpPr>
        <p:spPr/>
        <p:txBody>
          <a:bodyPr/>
          <a:lstStyle/>
          <a:p>
            <a:r>
              <a:rPr lang="en-US" smtClean="0"/>
              <a:t>Nuno Santos, MPI-SWS</a:t>
            </a:r>
            <a:endParaRPr lang="en-US"/>
          </a:p>
        </p:txBody>
      </p:sp>
      <p:sp>
        <p:nvSpPr>
          <p:cNvPr id="7" name="Slide Number Placeholder 6"/>
          <p:cNvSpPr>
            <a:spLocks noGrp="1"/>
          </p:cNvSpPr>
          <p:nvPr>
            <p:ph type="sldNum" sz="quarter" idx="12"/>
          </p:nvPr>
        </p:nvSpPr>
        <p:spPr/>
        <p:txBody>
          <a:bodyPr/>
          <a:lstStyle/>
          <a:p>
            <a:fld id="{107177E9-3338-47BB-B586-8D51A881BC80}" type="slidenum">
              <a:rPr lang="en-US" smtClean="0"/>
              <a:pPr/>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r>
              <a:rPr lang="en-US" smtClean="0"/>
              <a:t>2009</a:t>
            </a:r>
            <a:endParaRPr lang="en-US" dirty="0"/>
          </a:p>
        </p:txBody>
      </p:sp>
      <p:sp>
        <p:nvSpPr>
          <p:cNvPr id="6" name="Footer Placeholder 5"/>
          <p:cNvSpPr>
            <a:spLocks noGrp="1"/>
          </p:cNvSpPr>
          <p:nvPr>
            <p:ph type="ftr" sz="quarter" idx="11"/>
          </p:nvPr>
        </p:nvSpPr>
        <p:spPr/>
        <p:txBody>
          <a:bodyPr/>
          <a:lstStyle/>
          <a:p>
            <a:r>
              <a:rPr lang="en-US" smtClean="0"/>
              <a:t>Nuno Santos, MPI-SWS</a:t>
            </a:r>
            <a:endParaRPr lang="en-US" dirty="0"/>
          </a:p>
        </p:txBody>
      </p:sp>
      <p:sp>
        <p:nvSpPr>
          <p:cNvPr id="7" name="Slide Number Placeholder 6"/>
          <p:cNvSpPr>
            <a:spLocks noGrp="1"/>
          </p:cNvSpPr>
          <p:nvPr>
            <p:ph type="sldNum" sz="quarter" idx="12"/>
          </p:nvPr>
        </p:nvSpPr>
        <p:spPr/>
        <p:txBody>
          <a:bodyPr/>
          <a:lstStyle/>
          <a:p>
            <a:fld id="{107177E9-3338-47BB-B586-8D51A881BC80}" type="slidenum">
              <a:rPr lang="en-US" smtClean="0"/>
              <a:pPr/>
              <a:t>‹#›</a:t>
            </a:fld>
            <a:endParaRPr lang="en-US" dirty="0"/>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smtClean="0"/>
              <a:t>Click icon to add picture</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smtClean="0"/>
              <a:t>Click icon to add picture</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smtClean="0"/>
              <a:t>Click icon to add picture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r>
              <a:rPr lang="en-US" smtClean="0"/>
              <a:t>2009</a:t>
            </a:r>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Slide Number Placeholder 5"/>
          <p:cNvSpPr>
            <a:spLocks noGrp="1"/>
          </p:cNvSpPr>
          <p:nvPr>
            <p:ph type="sldNum" sz="quarter" idx="12"/>
          </p:nvPr>
        </p:nvSpPr>
        <p:spPr/>
        <p:txBody>
          <a:bodyPr/>
          <a:lstStyle/>
          <a:p>
            <a:fld id="{107177E9-3338-47BB-B586-8D51A881BC8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r>
              <a:rPr lang="en-US" smtClean="0"/>
              <a:t>2009</a:t>
            </a:r>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Slide Number Placeholder 5"/>
          <p:cNvSpPr>
            <a:spLocks noGrp="1"/>
          </p:cNvSpPr>
          <p:nvPr>
            <p:ph type="sldNum" sz="quarter" idx="12"/>
          </p:nvPr>
        </p:nvSpPr>
        <p:spPr/>
        <p:txBody>
          <a:bodyPr/>
          <a:lstStyle/>
          <a:p>
            <a:fld id="{107177E9-3338-47BB-B586-8D51A881BC8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2009</a:t>
            </a:r>
            <a:endParaRPr lang="en-US" dirty="0"/>
          </a:p>
        </p:txBody>
      </p:sp>
      <p:sp>
        <p:nvSpPr>
          <p:cNvPr id="4" name="Footer Placeholder 3"/>
          <p:cNvSpPr>
            <a:spLocks noGrp="1"/>
          </p:cNvSpPr>
          <p:nvPr>
            <p:ph type="ftr" sz="quarter" idx="11"/>
          </p:nvPr>
        </p:nvSpPr>
        <p:spPr/>
        <p:txBody>
          <a:bodyPr/>
          <a:lstStyle/>
          <a:p>
            <a:r>
              <a:rPr lang="en-US" smtClean="0"/>
              <a:t>Nuno Santos, MPI-SWS</a:t>
            </a:r>
            <a:endParaRPr lang="en-US" dirty="0"/>
          </a:p>
        </p:txBody>
      </p:sp>
      <p:sp>
        <p:nvSpPr>
          <p:cNvPr id="5" name="Slide Number Placeholder 4"/>
          <p:cNvSpPr>
            <a:spLocks noGrp="1"/>
          </p:cNvSpPr>
          <p:nvPr>
            <p:ph type="sldNum" sz="quarter" idx="12"/>
          </p:nvPr>
        </p:nvSpPr>
        <p:spPr/>
        <p:txBody>
          <a:bodyPr/>
          <a:lstStyle/>
          <a:p>
            <a:fld id="{107177E9-3338-47BB-B586-8D51A881BC8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r>
              <a:rPr lang="en-US" smtClean="0"/>
              <a:t>2009</a:t>
            </a:r>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Slide Number Placeholder 5"/>
          <p:cNvSpPr>
            <a:spLocks noGrp="1"/>
          </p:cNvSpPr>
          <p:nvPr>
            <p:ph type="sldNum" sz="quarter" idx="12"/>
          </p:nvPr>
        </p:nvSpPr>
        <p:spPr/>
        <p:txBody>
          <a:bodyPr/>
          <a:lstStyle/>
          <a:p>
            <a:fld id="{107177E9-3338-47BB-B586-8D51A881BC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r>
              <a:rPr lang="en-US" smtClean="0"/>
              <a:t>2009</a:t>
            </a:r>
            <a:endParaRPr lang="en-US"/>
          </a:p>
        </p:txBody>
      </p:sp>
      <p:sp>
        <p:nvSpPr>
          <p:cNvPr id="5" name="Footer Placeholder 4"/>
          <p:cNvSpPr>
            <a:spLocks noGrp="1"/>
          </p:cNvSpPr>
          <p:nvPr>
            <p:ph type="ftr" sz="quarter" idx="11"/>
          </p:nvPr>
        </p:nvSpPr>
        <p:spPr>
          <a:xfrm>
            <a:off x="7238999" y="6356350"/>
            <a:ext cx="1446213" cy="365125"/>
          </a:xfrm>
        </p:spPr>
        <p:txBody>
          <a:bodyPr/>
          <a:lstStyle/>
          <a:p>
            <a:r>
              <a:rPr kumimoji="0" lang="en-US" smtClean="0"/>
              <a:t>Nuno Santos, MPI-SWS</a:t>
            </a:r>
            <a:endParaRPr kumimoji="0"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6652B35-718D-4E28-AFEB-B694A3B357E8}" type="slidenum">
              <a:rPr kumimoji="0" lang="en-US" smtClean="0"/>
              <a:pPr/>
              <a:t>‹#›</a:t>
            </a:fld>
            <a:endParaRPr kumimoji="0"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r>
              <a:rPr lang="en-US" smtClean="0"/>
              <a:t>2009</a:t>
            </a:r>
            <a:endParaRPr lang="en-US"/>
          </a:p>
        </p:txBody>
      </p:sp>
      <p:sp>
        <p:nvSpPr>
          <p:cNvPr id="6" name="Footer Placeholder 5"/>
          <p:cNvSpPr>
            <a:spLocks noGrp="1"/>
          </p:cNvSpPr>
          <p:nvPr>
            <p:ph type="ftr" sz="quarter" idx="11"/>
          </p:nvPr>
        </p:nvSpPr>
        <p:spPr/>
        <p:txBody>
          <a:bodyPr/>
          <a:lstStyle/>
          <a:p>
            <a:r>
              <a:rPr lang="en-US" smtClean="0"/>
              <a:t>Nuno Santos, MPI-SWS</a:t>
            </a:r>
            <a:endParaRPr lang="en-US"/>
          </a:p>
        </p:txBody>
      </p:sp>
      <p:sp>
        <p:nvSpPr>
          <p:cNvPr id="7" name="Slide Number Placeholder 6"/>
          <p:cNvSpPr>
            <a:spLocks noGrp="1"/>
          </p:cNvSpPr>
          <p:nvPr>
            <p:ph type="sldNum" sz="quarter" idx="12"/>
          </p:nvPr>
        </p:nvSpPr>
        <p:spPr/>
        <p:txBody>
          <a:bodyPr/>
          <a:lstStyle/>
          <a:p>
            <a:fld id="{107177E9-3338-47BB-B586-8D51A881BC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r>
              <a:rPr lang="en-US" smtClean="0"/>
              <a:t>2009</a:t>
            </a:r>
            <a:endParaRPr lang="en-US"/>
          </a:p>
        </p:txBody>
      </p:sp>
      <p:sp>
        <p:nvSpPr>
          <p:cNvPr id="8" name="Footer Placeholder 7"/>
          <p:cNvSpPr>
            <a:spLocks noGrp="1"/>
          </p:cNvSpPr>
          <p:nvPr>
            <p:ph type="ftr" sz="quarter" idx="11"/>
          </p:nvPr>
        </p:nvSpPr>
        <p:spPr/>
        <p:txBody>
          <a:bodyPr/>
          <a:lstStyle/>
          <a:p>
            <a:r>
              <a:rPr lang="en-US" smtClean="0"/>
              <a:t>Nuno Santos, MPI-SWS</a:t>
            </a:r>
            <a:endParaRPr lang="en-US"/>
          </a:p>
        </p:txBody>
      </p:sp>
      <p:sp>
        <p:nvSpPr>
          <p:cNvPr id="9" name="Slide Number Placeholder 8"/>
          <p:cNvSpPr>
            <a:spLocks noGrp="1"/>
          </p:cNvSpPr>
          <p:nvPr>
            <p:ph type="sldNum" sz="quarter" idx="12"/>
          </p:nvPr>
        </p:nvSpPr>
        <p:spPr/>
        <p:txBody>
          <a:bodyPr/>
          <a:lstStyle/>
          <a:p>
            <a:fld id="{107177E9-3338-47BB-B586-8D51A881BC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r>
              <a:rPr lang="en-US" smtClean="0"/>
              <a:t>2009</a:t>
            </a:r>
            <a:endParaRPr lang="en-US" dirty="0"/>
          </a:p>
        </p:txBody>
      </p:sp>
      <p:sp>
        <p:nvSpPr>
          <p:cNvPr id="6" name="Footer Placeholder 5"/>
          <p:cNvSpPr>
            <a:spLocks noGrp="1"/>
          </p:cNvSpPr>
          <p:nvPr>
            <p:ph type="ftr" sz="quarter" idx="11"/>
          </p:nvPr>
        </p:nvSpPr>
        <p:spPr/>
        <p:txBody>
          <a:bodyPr/>
          <a:lstStyle/>
          <a:p>
            <a:r>
              <a:rPr lang="en-US" smtClean="0"/>
              <a:t>Nuno Santos, MPI-SWS</a:t>
            </a:r>
            <a:endParaRPr lang="en-US" dirty="0"/>
          </a:p>
        </p:txBody>
      </p:sp>
      <p:sp>
        <p:nvSpPr>
          <p:cNvPr id="7" name="Slide Number Placeholder 6"/>
          <p:cNvSpPr>
            <a:spLocks noGrp="1"/>
          </p:cNvSpPr>
          <p:nvPr>
            <p:ph type="sldNum" sz="quarter" idx="12"/>
          </p:nvPr>
        </p:nvSpPr>
        <p:spPr/>
        <p:txBody>
          <a:bodyPr/>
          <a:lstStyle/>
          <a:p>
            <a:fld id="{107177E9-3338-47BB-B586-8D51A881BC80}" type="slidenum">
              <a:rPr lang="en-US" smtClean="0"/>
              <a:pPr/>
              <a:t>‹#›</a:t>
            </a:fld>
            <a:endParaRPr lang="en-US" dirty="0"/>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r>
              <a:rPr lang="en-US" smtClean="0"/>
              <a:t>2009</a:t>
            </a:r>
            <a:endParaRPr lang="en-US" dirty="0"/>
          </a:p>
        </p:txBody>
      </p:sp>
      <p:sp>
        <p:nvSpPr>
          <p:cNvPr id="6" name="Footer Placeholder 5"/>
          <p:cNvSpPr>
            <a:spLocks noGrp="1"/>
          </p:cNvSpPr>
          <p:nvPr>
            <p:ph type="ftr" sz="quarter" idx="11"/>
          </p:nvPr>
        </p:nvSpPr>
        <p:spPr/>
        <p:txBody>
          <a:bodyPr/>
          <a:lstStyle/>
          <a:p>
            <a:r>
              <a:rPr lang="en-US" smtClean="0"/>
              <a:t>Nuno Santos, MPI-SWS</a:t>
            </a:r>
            <a:endParaRPr lang="en-US" dirty="0"/>
          </a:p>
        </p:txBody>
      </p:sp>
      <p:sp>
        <p:nvSpPr>
          <p:cNvPr id="7" name="Slide Number Placeholder 6"/>
          <p:cNvSpPr>
            <a:spLocks noGrp="1"/>
          </p:cNvSpPr>
          <p:nvPr>
            <p:ph type="sldNum" sz="quarter" idx="12"/>
          </p:nvPr>
        </p:nvSpPr>
        <p:spPr/>
        <p:txBody>
          <a:bodyPr/>
          <a:lstStyle/>
          <a:p>
            <a:fld id="{107177E9-3338-47BB-B586-8D51A881BC80}" type="slidenum">
              <a:rPr lang="en-US" smtClean="0"/>
              <a:pPr/>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r>
              <a:rPr lang="en-US" smtClean="0"/>
              <a:t>2009</a:t>
            </a:r>
            <a:endParaRPr lang="en-US" dirty="0"/>
          </a:p>
        </p:txBody>
      </p:sp>
      <p:sp>
        <p:nvSpPr>
          <p:cNvPr id="6" name="Footer Placeholder 5"/>
          <p:cNvSpPr>
            <a:spLocks noGrp="1"/>
          </p:cNvSpPr>
          <p:nvPr>
            <p:ph type="ftr" sz="quarter" idx="11"/>
          </p:nvPr>
        </p:nvSpPr>
        <p:spPr/>
        <p:txBody>
          <a:bodyPr/>
          <a:lstStyle/>
          <a:p>
            <a:r>
              <a:rPr lang="en-US" smtClean="0"/>
              <a:t>Nuno Santos, MPI-SWS</a:t>
            </a:r>
            <a:endParaRPr lang="en-US" dirty="0"/>
          </a:p>
        </p:txBody>
      </p:sp>
      <p:sp>
        <p:nvSpPr>
          <p:cNvPr id="7" name="Slide Number Placeholder 6"/>
          <p:cNvSpPr>
            <a:spLocks noGrp="1"/>
          </p:cNvSpPr>
          <p:nvPr>
            <p:ph type="sldNum" sz="quarter" idx="12"/>
          </p:nvPr>
        </p:nvSpPr>
        <p:spPr/>
        <p:txBody>
          <a:bodyPr/>
          <a:lstStyle/>
          <a:p>
            <a:fld id="{107177E9-3338-47BB-B586-8D51A881BC80}" type="slidenum">
              <a:rPr lang="en-US" smtClean="0"/>
              <a:pPr/>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r>
              <a:rPr lang="en-US" smtClean="0"/>
              <a:t>2009</a:t>
            </a:r>
            <a:endParaRPr lang="en-US"/>
          </a:p>
        </p:txBody>
      </p:sp>
      <p:sp>
        <p:nvSpPr>
          <p:cNvPr id="4" name="Footer Placeholder 3"/>
          <p:cNvSpPr>
            <a:spLocks noGrp="1"/>
          </p:cNvSpPr>
          <p:nvPr>
            <p:ph type="ftr" sz="quarter" idx="11"/>
          </p:nvPr>
        </p:nvSpPr>
        <p:spPr/>
        <p:txBody>
          <a:bodyPr/>
          <a:lstStyle/>
          <a:p>
            <a:r>
              <a:rPr lang="en-US" smtClean="0"/>
              <a:t>Nuno Santos, MPI-SWS</a:t>
            </a:r>
            <a:endParaRPr lang="en-US"/>
          </a:p>
        </p:txBody>
      </p:sp>
      <p:sp>
        <p:nvSpPr>
          <p:cNvPr id="5" name="Slide Number Placeholder 4"/>
          <p:cNvSpPr>
            <a:spLocks noGrp="1"/>
          </p:cNvSpPr>
          <p:nvPr>
            <p:ph type="sldNum" sz="quarter" idx="12"/>
          </p:nvPr>
        </p:nvSpPr>
        <p:spPr/>
        <p:txBody>
          <a:bodyPr/>
          <a:lstStyle/>
          <a:p>
            <a:fld id="{107177E9-3338-47BB-B586-8D51A881BC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400" b="1">
                <a:solidFill>
                  <a:schemeClr val="tx1">
                    <a:lumMod val="50000"/>
                    <a:lumOff val="50000"/>
                  </a:schemeClr>
                </a:solidFill>
              </a:defRPr>
            </a:lvl1pPr>
          </a:lstStyle>
          <a:p>
            <a:r>
              <a:rPr lang="en-US" smtClean="0"/>
              <a:t>2009</a:t>
            </a:r>
            <a:endParaRPr lang="en-US" dirty="0"/>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en-US" smtClean="0"/>
              <a:t>Nuno Santos, MPI-SWS</a:t>
            </a:r>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400" b="1">
                <a:solidFill>
                  <a:schemeClr val="tx1">
                    <a:lumMod val="50000"/>
                    <a:lumOff val="50000"/>
                  </a:schemeClr>
                </a:solidFill>
              </a:defRPr>
            </a:lvl1pPr>
          </a:lstStyle>
          <a:p>
            <a:fld id="{107177E9-3338-47BB-B586-8D51A881BC8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hdr="0"/>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9.png"/><Relationship Id="rId5"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3" Type="http://schemas.openxmlformats.org/officeDocument/2006/relationships/image" Target="../media/image10.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3" Type="http://schemas.openxmlformats.org/officeDocument/2006/relationships/image" Target="../media/image10.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 Id="rId5"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 Id="rId5" Type="http://schemas.openxmlformats.org/officeDocument/2006/relationships/image" Target="../media/image11.png"/></Relationships>
</file>

<file path=ppt/slides/_rels/slide9.xml.rels><?xml version="1.0" encoding="UTF-8" standalone="yes"?>
<Relationships xmlns="http://schemas.openxmlformats.org/package/2006/relationships"><Relationship Id="rId4"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png"/><Relationship Id="rId5"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Towards</a:t>
            </a:r>
            <a:br>
              <a:rPr lang="en-US" dirty="0" smtClean="0"/>
            </a:br>
            <a:r>
              <a:rPr lang="en-US" dirty="0" smtClean="0"/>
              <a:t>trusted cloud computing</a:t>
            </a:r>
            <a:endParaRPr lang="en-US" dirty="0"/>
          </a:p>
        </p:txBody>
      </p:sp>
      <p:sp>
        <p:nvSpPr>
          <p:cNvPr id="3" name="Subtitle 2"/>
          <p:cNvSpPr>
            <a:spLocks noGrp="1"/>
          </p:cNvSpPr>
          <p:nvPr>
            <p:ph type="subTitle" idx="1"/>
          </p:nvPr>
        </p:nvSpPr>
        <p:spPr/>
        <p:txBody>
          <a:bodyPr/>
          <a:lstStyle/>
          <a:p>
            <a:endParaRPr lang="en-US" dirty="0" smtClean="0"/>
          </a:p>
          <a:p>
            <a:r>
              <a:rPr lang="en-US" u="sng" dirty="0" smtClean="0"/>
              <a:t>Nuno Santos</a:t>
            </a:r>
            <a:r>
              <a:rPr lang="en-US" dirty="0" smtClean="0"/>
              <a:t>, Krishna P. </a:t>
            </a:r>
            <a:r>
              <a:rPr lang="en-US" dirty="0" err="1" smtClean="0"/>
              <a:t>Gummadi</a:t>
            </a:r>
            <a:r>
              <a:rPr lang="en-US" dirty="0" smtClean="0"/>
              <a:t>, and Rodrigo </a:t>
            </a:r>
            <a:r>
              <a:rPr lang="en-US" dirty="0" err="1" smtClean="0"/>
              <a:t>Rodrigues</a:t>
            </a:r>
            <a:endParaRPr lang="en-US" dirty="0" smtClean="0"/>
          </a:p>
          <a:p>
            <a:r>
              <a:rPr lang="en-US" dirty="0" smtClean="0"/>
              <a:t>MPI-SWS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Freeform 5"/>
          <p:cNvSpPr/>
          <p:nvPr/>
        </p:nvSpPr>
        <p:spPr>
          <a:xfrm>
            <a:off x="4310177" y="3183684"/>
            <a:ext cx="3743186" cy="2442380"/>
          </a:xfrm>
          <a:custGeom>
            <a:avLst/>
            <a:gdLst>
              <a:gd name="connsiteX0" fmla="*/ 1676400 w 7213600"/>
              <a:gd name="connsiteY0" fmla="*/ 482600 h 4648200"/>
              <a:gd name="connsiteX1" fmla="*/ 4572000 w 7213600"/>
              <a:gd name="connsiteY1" fmla="*/ 0 h 4648200"/>
              <a:gd name="connsiteX2" fmla="*/ 7213600 w 7213600"/>
              <a:gd name="connsiteY2" fmla="*/ 1168400 h 4648200"/>
              <a:gd name="connsiteX3" fmla="*/ 6858000 w 7213600"/>
              <a:gd name="connsiteY3" fmla="*/ 2895600 h 4648200"/>
              <a:gd name="connsiteX4" fmla="*/ 1092200 w 7213600"/>
              <a:gd name="connsiteY4" fmla="*/ 4648200 h 4648200"/>
              <a:gd name="connsiteX5" fmla="*/ 50800 w 7213600"/>
              <a:gd name="connsiteY5" fmla="*/ 3327400 h 4648200"/>
              <a:gd name="connsiteX6" fmla="*/ 0 w 7213600"/>
              <a:gd name="connsiteY6" fmla="*/ 2133600 h 4648200"/>
              <a:gd name="connsiteX7" fmla="*/ 1803400 w 7213600"/>
              <a:gd name="connsiteY7" fmla="*/ 1701800 h 4648200"/>
              <a:gd name="connsiteX8" fmla="*/ 1727200 w 7213600"/>
              <a:gd name="connsiteY8" fmla="*/ 43180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13600" h="4648200">
                <a:moveTo>
                  <a:pt x="1676400" y="482600"/>
                </a:moveTo>
                <a:lnTo>
                  <a:pt x="4572000" y="0"/>
                </a:lnTo>
                <a:lnTo>
                  <a:pt x="7213600" y="1168400"/>
                </a:lnTo>
                <a:lnTo>
                  <a:pt x="6858000" y="2895600"/>
                </a:lnTo>
                <a:lnTo>
                  <a:pt x="1092200" y="4648200"/>
                </a:lnTo>
                <a:lnTo>
                  <a:pt x="50800" y="3327400"/>
                </a:lnTo>
                <a:lnTo>
                  <a:pt x="0" y="2133600"/>
                </a:lnTo>
                <a:lnTo>
                  <a:pt x="1803400" y="1701800"/>
                </a:lnTo>
                <a:lnTo>
                  <a:pt x="1727200" y="431800"/>
                </a:lnTo>
              </a:path>
            </a:pathLst>
          </a:cu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7" name="Freeform 6"/>
          <p:cNvSpPr/>
          <p:nvPr/>
        </p:nvSpPr>
        <p:spPr>
          <a:xfrm>
            <a:off x="5535938" y="3343840"/>
            <a:ext cx="2161558" cy="1534829"/>
          </a:xfrm>
          <a:custGeom>
            <a:avLst/>
            <a:gdLst>
              <a:gd name="connsiteX0" fmla="*/ 0 w 4165600"/>
              <a:gd name="connsiteY0" fmla="*/ 355600 h 2921000"/>
              <a:gd name="connsiteX1" fmla="*/ 2006600 w 4165600"/>
              <a:gd name="connsiteY1" fmla="*/ 0 h 2921000"/>
              <a:gd name="connsiteX2" fmla="*/ 4165600 w 4165600"/>
              <a:gd name="connsiteY2" fmla="*/ 1041400 h 2921000"/>
              <a:gd name="connsiteX3" fmla="*/ 3962400 w 4165600"/>
              <a:gd name="connsiteY3" fmla="*/ 2336800 h 2921000"/>
              <a:gd name="connsiteX4" fmla="*/ 2032000 w 4165600"/>
              <a:gd name="connsiteY4" fmla="*/ 2921000 h 2921000"/>
              <a:gd name="connsiteX5" fmla="*/ 177800 w 4165600"/>
              <a:gd name="connsiteY5" fmla="*/ 1473200 h 2921000"/>
              <a:gd name="connsiteX6" fmla="*/ 76200 w 4165600"/>
              <a:gd name="connsiteY6" fmla="*/ 330200 h 292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5600" h="2921000">
                <a:moveTo>
                  <a:pt x="0" y="355600"/>
                </a:moveTo>
                <a:lnTo>
                  <a:pt x="2006600" y="0"/>
                </a:lnTo>
                <a:lnTo>
                  <a:pt x="4165600" y="1041400"/>
                </a:lnTo>
                <a:lnTo>
                  <a:pt x="3962400" y="2336800"/>
                </a:lnTo>
                <a:lnTo>
                  <a:pt x="2032000" y="2921000"/>
                </a:lnTo>
                <a:lnTo>
                  <a:pt x="177800" y="1473200"/>
                </a:lnTo>
                <a:lnTo>
                  <a:pt x="76200" y="330200"/>
                </a:lnTo>
              </a:path>
            </a:pathLst>
          </a:custGeom>
          <a:noFill/>
          <a:ln w="12700">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fontScale="90000"/>
          </a:bodyPr>
          <a:lstStyle/>
          <a:p>
            <a:r>
              <a:rPr lang="en-US" dirty="0" smtClean="0"/>
              <a:t>Our proposal:</a:t>
            </a:r>
            <a:br>
              <a:rPr lang="en-US" dirty="0" smtClean="0"/>
            </a:br>
            <a:r>
              <a:rPr lang="en-US" dirty="0" smtClean="0"/>
              <a:t>Trusted Cloud Computing Platform</a:t>
            </a:r>
            <a:endParaRPr lang="en-US" dirty="0"/>
          </a:p>
        </p:txBody>
      </p:sp>
      <p:sp>
        <p:nvSpPr>
          <p:cNvPr id="4" name="Slide Number Placeholder 3"/>
          <p:cNvSpPr>
            <a:spLocks noGrp="1"/>
          </p:cNvSpPr>
          <p:nvPr>
            <p:ph type="sldNum" sz="quarter" idx="12"/>
          </p:nvPr>
        </p:nvSpPr>
        <p:spPr/>
        <p:txBody>
          <a:bodyPr/>
          <a:lstStyle/>
          <a:p>
            <a:fld id="{107177E9-3338-47BB-B586-8D51A881BC80}" type="slidenum">
              <a:rPr lang="en-US" smtClean="0"/>
              <a:pPr/>
              <a:t>10</a:t>
            </a:fld>
            <a:endParaRPr lang="en-US"/>
          </a:p>
        </p:txBody>
      </p:sp>
      <p:pic>
        <p:nvPicPr>
          <p:cNvPr id="11"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366293" y="3437264"/>
            <a:ext cx="434948" cy="871154"/>
          </a:xfrm>
          <a:prstGeom prst="rect">
            <a:avLst/>
          </a:prstGeom>
          <a:noFill/>
          <a:ln w="9525">
            <a:noFill/>
            <a:miter lim="800000"/>
            <a:headEnd/>
            <a:tailEnd/>
          </a:ln>
        </p:spPr>
      </p:pic>
      <p:pic>
        <p:nvPicPr>
          <p:cNvPr id="12"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148819" y="3477303"/>
            <a:ext cx="434948" cy="871154"/>
          </a:xfrm>
          <a:prstGeom prst="rect">
            <a:avLst/>
          </a:prstGeom>
          <a:noFill/>
          <a:ln w="9525">
            <a:noFill/>
            <a:miter lim="800000"/>
            <a:headEnd/>
            <a:tailEnd/>
          </a:ln>
        </p:spPr>
      </p:pic>
      <p:pic>
        <p:nvPicPr>
          <p:cNvPr id="13"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918165" y="3520984"/>
            <a:ext cx="434948" cy="871154"/>
          </a:xfrm>
          <a:prstGeom prst="rect">
            <a:avLst/>
          </a:prstGeom>
          <a:noFill/>
          <a:ln w="9525">
            <a:noFill/>
            <a:miter lim="800000"/>
            <a:headEnd/>
            <a:tailEnd/>
          </a:ln>
        </p:spPr>
      </p:pic>
      <p:pic>
        <p:nvPicPr>
          <p:cNvPr id="14"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700691" y="3561023"/>
            <a:ext cx="434948" cy="871154"/>
          </a:xfrm>
          <a:prstGeom prst="rect">
            <a:avLst/>
          </a:prstGeom>
          <a:noFill/>
          <a:ln w="9525">
            <a:noFill/>
            <a:miter lim="800000"/>
            <a:headEnd/>
            <a:tailEnd/>
          </a:ln>
        </p:spPr>
      </p:pic>
      <p:pic>
        <p:nvPicPr>
          <p:cNvPr id="15"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682619" y="3627755"/>
            <a:ext cx="434948" cy="871154"/>
          </a:xfrm>
          <a:prstGeom prst="rect">
            <a:avLst/>
          </a:prstGeom>
          <a:noFill/>
          <a:ln w="9525">
            <a:noFill/>
            <a:miter lim="800000"/>
            <a:headEnd/>
            <a:tailEnd/>
          </a:ln>
        </p:spPr>
      </p:pic>
      <p:pic>
        <p:nvPicPr>
          <p:cNvPr id="16"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465145" y="3667794"/>
            <a:ext cx="434948" cy="871154"/>
          </a:xfrm>
          <a:prstGeom prst="rect">
            <a:avLst/>
          </a:prstGeom>
          <a:noFill/>
          <a:ln w="9525">
            <a:noFill/>
            <a:miter lim="800000"/>
            <a:headEnd/>
            <a:tailEnd/>
          </a:ln>
        </p:spPr>
      </p:pic>
      <p:pic>
        <p:nvPicPr>
          <p:cNvPr id="17"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234491" y="3711475"/>
            <a:ext cx="434948" cy="871154"/>
          </a:xfrm>
          <a:prstGeom prst="rect">
            <a:avLst/>
          </a:prstGeom>
          <a:noFill/>
          <a:ln w="9525">
            <a:noFill/>
            <a:miter lim="800000"/>
            <a:headEnd/>
            <a:tailEnd/>
          </a:ln>
        </p:spPr>
      </p:pic>
      <p:pic>
        <p:nvPicPr>
          <p:cNvPr id="18"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017017" y="3751514"/>
            <a:ext cx="434948" cy="871154"/>
          </a:xfrm>
          <a:prstGeom prst="rect">
            <a:avLst/>
          </a:prstGeom>
          <a:noFill/>
          <a:ln w="9525">
            <a:noFill/>
            <a:miter lim="800000"/>
            <a:headEnd/>
            <a:tailEnd/>
          </a:ln>
        </p:spPr>
      </p:pic>
      <p:pic>
        <p:nvPicPr>
          <p:cNvPr id="19"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7038485" y="3827950"/>
            <a:ext cx="434948" cy="871154"/>
          </a:xfrm>
          <a:prstGeom prst="rect">
            <a:avLst/>
          </a:prstGeom>
          <a:noFill/>
          <a:ln w="9525">
            <a:noFill/>
            <a:miter lim="800000"/>
            <a:headEnd/>
            <a:tailEnd/>
          </a:ln>
        </p:spPr>
      </p:pic>
      <p:pic>
        <p:nvPicPr>
          <p:cNvPr id="20"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821011" y="3867989"/>
            <a:ext cx="434948" cy="871154"/>
          </a:xfrm>
          <a:prstGeom prst="rect">
            <a:avLst/>
          </a:prstGeom>
          <a:noFill/>
          <a:ln w="9525">
            <a:noFill/>
            <a:miter lim="800000"/>
            <a:headEnd/>
            <a:tailEnd/>
          </a:ln>
        </p:spPr>
      </p:pic>
      <p:pic>
        <p:nvPicPr>
          <p:cNvPr id="21"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590357" y="3911670"/>
            <a:ext cx="434948" cy="871154"/>
          </a:xfrm>
          <a:prstGeom prst="rect">
            <a:avLst/>
          </a:prstGeom>
          <a:noFill/>
          <a:ln w="9525">
            <a:noFill/>
            <a:miter lim="800000"/>
            <a:headEnd/>
            <a:tailEnd/>
          </a:ln>
        </p:spPr>
      </p:pic>
      <p:pic>
        <p:nvPicPr>
          <p:cNvPr id="22"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6372883" y="3951709"/>
            <a:ext cx="434948" cy="871154"/>
          </a:xfrm>
          <a:prstGeom prst="rect">
            <a:avLst/>
          </a:prstGeom>
          <a:noFill/>
          <a:ln w="9525">
            <a:noFill/>
            <a:miter lim="800000"/>
            <a:headEnd/>
            <a:tailEnd/>
          </a:ln>
        </p:spPr>
      </p:pic>
      <p:pic>
        <p:nvPicPr>
          <p:cNvPr id="23"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4880630" y="4406695"/>
            <a:ext cx="434948" cy="871154"/>
          </a:xfrm>
          <a:prstGeom prst="rect">
            <a:avLst/>
          </a:prstGeom>
          <a:noFill/>
          <a:ln w="9525">
            <a:noFill/>
            <a:miter lim="800000"/>
            <a:headEnd/>
            <a:tailEnd/>
          </a:ln>
        </p:spPr>
      </p:pic>
      <p:pic>
        <p:nvPicPr>
          <p:cNvPr id="24"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4663156" y="4446734"/>
            <a:ext cx="434948" cy="871154"/>
          </a:xfrm>
          <a:prstGeom prst="rect">
            <a:avLst/>
          </a:prstGeom>
          <a:noFill/>
          <a:ln w="9525">
            <a:noFill/>
            <a:miter lim="800000"/>
            <a:headEnd/>
            <a:tailEnd/>
          </a:ln>
        </p:spPr>
      </p:pic>
      <p:sp>
        <p:nvSpPr>
          <p:cNvPr id="25" name="Freeform 24"/>
          <p:cNvSpPr/>
          <p:nvPr/>
        </p:nvSpPr>
        <p:spPr>
          <a:xfrm>
            <a:off x="4524764" y="4315691"/>
            <a:ext cx="988518" cy="1014322"/>
          </a:xfrm>
          <a:custGeom>
            <a:avLst/>
            <a:gdLst>
              <a:gd name="connsiteX0" fmla="*/ 76200 w 1905000"/>
              <a:gd name="connsiteY0" fmla="*/ 203200 h 1930400"/>
              <a:gd name="connsiteX1" fmla="*/ 1016000 w 1905000"/>
              <a:gd name="connsiteY1" fmla="*/ 0 h 1930400"/>
              <a:gd name="connsiteX2" fmla="*/ 1905000 w 1905000"/>
              <a:gd name="connsiteY2" fmla="*/ 279400 h 1930400"/>
              <a:gd name="connsiteX3" fmla="*/ 1701800 w 1905000"/>
              <a:gd name="connsiteY3" fmla="*/ 1574800 h 1930400"/>
              <a:gd name="connsiteX4" fmla="*/ 660400 w 1905000"/>
              <a:gd name="connsiteY4" fmla="*/ 1930400 h 1930400"/>
              <a:gd name="connsiteX5" fmla="*/ 76200 w 1905000"/>
              <a:gd name="connsiteY5" fmla="*/ 1219200 h 1930400"/>
              <a:gd name="connsiteX6" fmla="*/ 0 w 1905000"/>
              <a:gd name="connsiteY6" fmla="*/ 152400 h 193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5000" h="1930400">
                <a:moveTo>
                  <a:pt x="76200" y="203200"/>
                </a:moveTo>
                <a:lnTo>
                  <a:pt x="1016000" y="0"/>
                </a:lnTo>
                <a:lnTo>
                  <a:pt x="1905000" y="279400"/>
                </a:lnTo>
                <a:lnTo>
                  <a:pt x="1701800" y="1574800"/>
                </a:lnTo>
                <a:lnTo>
                  <a:pt x="660400" y="1930400"/>
                </a:lnTo>
                <a:lnTo>
                  <a:pt x="76200" y="1219200"/>
                </a:lnTo>
                <a:lnTo>
                  <a:pt x="0" y="152400"/>
                </a:lnTo>
              </a:path>
            </a:pathLst>
          </a:custGeom>
          <a:ln w="12700">
            <a:solidFill>
              <a:schemeClr val="tx1"/>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36" name="TextBox 35"/>
          <p:cNvSpPr txBox="1"/>
          <p:nvPr/>
        </p:nvSpPr>
        <p:spPr>
          <a:xfrm>
            <a:off x="7296744" y="3437264"/>
            <a:ext cx="825867" cy="369332"/>
          </a:xfrm>
          <a:prstGeom prst="rect">
            <a:avLst/>
          </a:prstGeom>
          <a:noFill/>
        </p:spPr>
        <p:txBody>
          <a:bodyPr wrap="none" rtlCol="0">
            <a:spAutoFit/>
          </a:bodyPr>
          <a:lstStyle/>
          <a:p>
            <a:pPr algn="ctr"/>
            <a:r>
              <a:rPr lang="en-US" b="1" dirty="0" smtClean="0"/>
              <a:t>Nodes</a:t>
            </a:r>
          </a:p>
        </p:txBody>
      </p:sp>
      <p:sp>
        <p:nvSpPr>
          <p:cNvPr id="37" name="TextBox 36"/>
          <p:cNvSpPr txBox="1"/>
          <p:nvPr/>
        </p:nvSpPr>
        <p:spPr>
          <a:xfrm>
            <a:off x="3793478" y="3733800"/>
            <a:ext cx="1082748" cy="646331"/>
          </a:xfrm>
          <a:prstGeom prst="rect">
            <a:avLst/>
          </a:prstGeom>
          <a:noFill/>
        </p:spPr>
        <p:txBody>
          <a:bodyPr wrap="none" rtlCol="0">
            <a:spAutoFit/>
          </a:bodyPr>
          <a:lstStyle/>
          <a:p>
            <a:pPr algn="ctr"/>
            <a:r>
              <a:rPr lang="en-US" b="1" dirty="0" smtClean="0"/>
              <a:t>Cloud </a:t>
            </a:r>
          </a:p>
          <a:p>
            <a:pPr algn="ctr"/>
            <a:r>
              <a:rPr lang="en-US" b="1" dirty="0" smtClean="0"/>
              <a:t>Manager</a:t>
            </a:r>
          </a:p>
        </p:txBody>
      </p:sp>
      <p:grpSp>
        <p:nvGrpSpPr>
          <p:cNvPr id="59" name="Group 58"/>
          <p:cNvGrpSpPr/>
          <p:nvPr/>
        </p:nvGrpSpPr>
        <p:grpSpPr>
          <a:xfrm>
            <a:off x="6933626" y="4419600"/>
            <a:ext cx="1905574" cy="1675744"/>
            <a:chOff x="6476426" y="4292600"/>
            <a:chExt cx="1905574" cy="1675744"/>
          </a:xfrm>
        </p:grpSpPr>
        <p:sp>
          <p:nvSpPr>
            <p:cNvPr id="47" name="Freeform 46"/>
            <p:cNvSpPr/>
            <p:nvPr/>
          </p:nvSpPr>
          <p:spPr>
            <a:xfrm>
              <a:off x="6476426" y="4292600"/>
              <a:ext cx="1765300" cy="1663700"/>
            </a:xfrm>
            <a:custGeom>
              <a:avLst/>
              <a:gdLst>
                <a:gd name="connsiteX0" fmla="*/ 673100 w 1765300"/>
                <a:gd name="connsiteY0" fmla="*/ 533400 h 1663700"/>
                <a:gd name="connsiteX1" fmla="*/ 660400 w 1765300"/>
                <a:gd name="connsiteY1" fmla="*/ 1498600 h 1663700"/>
                <a:gd name="connsiteX2" fmla="*/ 825500 w 1765300"/>
                <a:gd name="connsiteY2" fmla="*/ 1663700 h 1663700"/>
                <a:gd name="connsiteX3" fmla="*/ 1727200 w 1765300"/>
                <a:gd name="connsiteY3" fmla="*/ 1663700 h 1663700"/>
                <a:gd name="connsiteX4" fmla="*/ 1765300 w 1765300"/>
                <a:gd name="connsiteY4" fmla="*/ 393700 h 1663700"/>
                <a:gd name="connsiteX5" fmla="*/ 1562100 w 1765300"/>
                <a:gd name="connsiteY5" fmla="*/ 203200 h 1663700"/>
                <a:gd name="connsiteX6" fmla="*/ 660400 w 1765300"/>
                <a:gd name="connsiteY6" fmla="*/ 215900 h 1663700"/>
                <a:gd name="connsiteX7" fmla="*/ 660400 w 1765300"/>
                <a:gd name="connsiteY7" fmla="*/ 292100 h 1663700"/>
                <a:gd name="connsiteX8" fmla="*/ 0 w 1765300"/>
                <a:gd name="connsiteY8" fmla="*/ 0 h 1663700"/>
                <a:gd name="connsiteX9" fmla="*/ 673100 w 1765300"/>
                <a:gd name="connsiteY9" fmla="*/ 533400 h 1663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65300" h="1663700">
                  <a:moveTo>
                    <a:pt x="673100" y="533400"/>
                  </a:moveTo>
                  <a:lnTo>
                    <a:pt x="660400" y="1498600"/>
                  </a:lnTo>
                  <a:lnTo>
                    <a:pt x="825500" y="1663700"/>
                  </a:lnTo>
                  <a:lnTo>
                    <a:pt x="1727200" y="1663700"/>
                  </a:lnTo>
                  <a:lnTo>
                    <a:pt x="1765300" y="393700"/>
                  </a:lnTo>
                  <a:lnTo>
                    <a:pt x="1562100" y="203200"/>
                  </a:lnTo>
                  <a:lnTo>
                    <a:pt x="660400" y="215900"/>
                  </a:lnTo>
                  <a:lnTo>
                    <a:pt x="660400" y="292100"/>
                  </a:lnTo>
                  <a:lnTo>
                    <a:pt x="0" y="0"/>
                  </a:lnTo>
                  <a:lnTo>
                    <a:pt x="673100" y="533400"/>
                  </a:lnTo>
                  <a:close/>
                </a:path>
              </a:pathLst>
            </a:custGeom>
            <a:solidFill>
              <a:schemeClr val="bg1"/>
            </a:solidFill>
            <a:ln w="63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Cube 39"/>
            <p:cNvSpPr/>
            <p:nvPr/>
          </p:nvSpPr>
          <p:spPr>
            <a:xfrm rot="16200000">
              <a:off x="7458782" y="4874012"/>
              <a:ext cx="418470" cy="845967"/>
            </a:xfrm>
            <a:prstGeom prst="cub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1" name="Picture 40" descr="j04339051.png"/>
            <p:cNvPicPr>
              <a:picLocks noChangeAspect="1"/>
            </p:cNvPicPr>
            <p:nvPr/>
          </p:nvPicPr>
          <p:blipFill>
            <a:blip r:embed="rId4"/>
            <a:stretch>
              <a:fillRect/>
            </a:stretch>
          </p:blipFill>
          <p:spPr>
            <a:xfrm>
              <a:off x="7281969" y="5441380"/>
              <a:ext cx="634431" cy="526964"/>
            </a:xfrm>
            <a:prstGeom prst="rect">
              <a:avLst/>
            </a:prstGeom>
          </p:spPr>
        </p:pic>
        <p:sp>
          <p:nvSpPr>
            <p:cNvPr id="42" name="Cube 41"/>
            <p:cNvSpPr/>
            <p:nvPr/>
          </p:nvSpPr>
          <p:spPr>
            <a:xfrm rot="16200000">
              <a:off x="7448237" y="4444996"/>
              <a:ext cx="439560" cy="845967"/>
            </a:xfrm>
            <a:prstGeom prst="cub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44" name="TextBox 43"/>
            <p:cNvSpPr txBox="1"/>
            <p:nvPr/>
          </p:nvSpPr>
          <p:spPr>
            <a:xfrm>
              <a:off x="7838846" y="5594624"/>
              <a:ext cx="543154" cy="247584"/>
            </a:xfrm>
            <a:prstGeom prst="rect">
              <a:avLst/>
            </a:prstGeom>
            <a:noFill/>
          </p:spPr>
          <p:txBody>
            <a:bodyPr wrap="none" rtlCol="0">
              <a:spAutoFit/>
            </a:bodyPr>
            <a:lstStyle/>
            <a:p>
              <a:pPr algn="ctr"/>
              <a:r>
                <a:rPr lang="en-US" b="1" dirty="0" smtClean="0"/>
                <a:t>TPM</a:t>
              </a:r>
            </a:p>
          </p:txBody>
        </p:sp>
        <p:sp>
          <p:nvSpPr>
            <p:cNvPr id="45" name="TextBox 44"/>
            <p:cNvSpPr txBox="1"/>
            <p:nvPr/>
          </p:nvSpPr>
          <p:spPr>
            <a:xfrm>
              <a:off x="7244191" y="4953000"/>
              <a:ext cx="966931" cy="646331"/>
            </a:xfrm>
            <a:prstGeom prst="rect">
              <a:avLst/>
            </a:prstGeom>
            <a:noFill/>
          </p:spPr>
          <p:txBody>
            <a:bodyPr wrap="none" rtlCol="0">
              <a:spAutoFit/>
            </a:bodyPr>
            <a:lstStyle/>
            <a:p>
              <a:pPr algn="ctr"/>
              <a:r>
                <a:rPr lang="en-US" b="1" dirty="0" smtClean="0"/>
                <a:t>Trusted</a:t>
              </a:r>
            </a:p>
            <a:p>
              <a:pPr algn="ctr"/>
              <a:r>
                <a:rPr lang="en-US" b="1" dirty="0" smtClean="0"/>
                <a:t>VMM</a:t>
              </a:r>
            </a:p>
          </p:txBody>
        </p:sp>
      </p:grpSp>
      <p:sp>
        <p:nvSpPr>
          <p:cNvPr id="43" name="Footer Placeholder 42"/>
          <p:cNvSpPr>
            <a:spLocks noGrp="1"/>
          </p:cNvSpPr>
          <p:nvPr>
            <p:ph type="ftr" sz="quarter" idx="11"/>
          </p:nvPr>
        </p:nvSpPr>
        <p:spPr/>
        <p:txBody>
          <a:bodyPr/>
          <a:lstStyle/>
          <a:p>
            <a:r>
              <a:rPr lang="en-US" dirty="0" err="1" smtClean="0"/>
              <a:t>Nuno</a:t>
            </a:r>
            <a:r>
              <a:rPr lang="en-US" dirty="0" smtClean="0"/>
              <a:t> Santos, MPI-SWS</a:t>
            </a:r>
            <a:endParaRPr lang="en-US" dirty="0"/>
          </a:p>
        </p:txBody>
      </p:sp>
      <p:sp>
        <p:nvSpPr>
          <p:cNvPr id="46" name="TextBox 45"/>
          <p:cNvSpPr txBox="1"/>
          <p:nvPr/>
        </p:nvSpPr>
        <p:spPr>
          <a:xfrm>
            <a:off x="3352800" y="2514600"/>
            <a:ext cx="2811755" cy="685831"/>
          </a:xfrm>
          <a:prstGeom prst="rect">
            <a:avLst/>
          </a:prstGeom>
        </p:spPr>
        <p:txBody>
          <a:bodyPr vert="horz" wrap="none" lIns="0" tIns="188087" rIns="0" bIns="188087" rtlCol="0">
            <a:noAutofit/>
          </a:bodyPr>
          <a:lstStyle/>
          <a:p>
            <a:pPr marL="1321200" marR="0" indent="-637200" algn="l" defTabSz="1880867" rtl="0" eaLnBrk="1" fontAlgn="auto" latinLnBrk="0" hangingPunct="1">
              <a:lnSpc>
                <a:spcPct val="100000"/>
              </a:lnSpc>
              <a:spcBef>
                <a:spcPct val="20000"/>
              </a:spcBef>
              <a:spcAft>
                <a:spcPts val="0"/>
              </a:spcAft>
              <a:buClrTx/>
              <a:buSzPct val="100000"/>
              <a:tabLst/>
            </a:pPr>
            <a:r>
              <a:rPr lang="en-US" sz="2400" b="1" dirty="0" smtClean="0">
                <a:latin typeface="Calisto MT"/>
                <a:cs typeface="Linux Libertine"/>
              </a:rPr>
              <a:t>Service Provider</a:t>
            </a:r>
            <a:endParaRPr kumimoji="0" lang="en-US" sz="2400" b="1" u="none" strike="noStrike" kern="1200" cap="none" spc="0" normalizeH="0" baseline="0" noProof="0" dirty="0" smtClean="0">
              <a:ln>
                <a:noFill/>
              </a:ln>
              <a:effectLst/>
              <a:uLnTx/>
              <a:uFillTx/>
              <a:latin typeface="Calisto MT"/>
              <a:ea typeface="+mn-ea"/>
              <a:cs typeface="Linux Libertine"/>
            </a:endParaRPr>
          </a:p>
        </p:txBody>
      </p:sp>
      <p:sp>
        <p:nvSpPr>
          <p:cNvPr id="49" name="Date Placeholder 48"/>
          <p:cNvSpPr>
            <a:spLocks noGrp="1"/>
          </p:cNvSpPr>
          <p:nvPr>
            <p:ph type="dt" sz="half" idx="10"/>
          </p:nvPr>
        </p:nvSpPr>
        <p:spPr/>
        <p:txBody>
          <a:bodyPr/>
          <a:lstStyle/>
          <a:p>
            <a:r>
              <a:rPr lang="en-US" dirty="0" smtClean="0"/>
              <a:t>2009</a:t>
            </a:r>
            <a:endParaRPr lang="en-US" dirty="0"/>
          </a:p>
        </p:txBody>
      </p:sp>
      <p:sp>
        <p:nvSpPr>
          <p:cNvPr id="55" name="TextBox 54"/>
          <p:cNvSpPr txBox="1"/>
          <p:nvPr/>
        </p:nvSpPr>
        <p:spPr>
          <a:xfrm>
            <a:off x="2860713" y="5498068"/>
            <a:ext cx="1177313" cy="369332"/>
          </a:xfrm>
          <a:prstGeom prst="rect">
            <a:avLst/>
          </a:prstGeom>
          <a:noFill/>
        </p:spPr>
        <p:txBody>
          <a:bodyPr wrap="none" rtlCol="0">
            <a:spAutoFit/>
          </a:bodyPr>
          <a:lstStyle/>
          <a:p>
            <a:r>
              <a:rPr lang="en-US" b="1" dirty="0" smtClean="0"/>
              <a:t>Customer</a:t>
            </a:r>
            <a:endParaRPr lang="en-US" b="1" dirty="0"/>
          </a:p>
        </p:txBody>
      </p:sp>
      <p:pic>
        <p:nvPicPr>
          <p:cNvPr id="56" name="Picture 128" descr="C:\Documents and Settings\nsantos\Local Settings\Temporary Internet Files\Content.IE5\OTHFMF7R\MCj04339420000[1].png"/>
          <p:cNvPicPr>
            <a:picLocks noChangeAspect="1" noChangeArrowheads="1"/>
          </p:cNvPicPr>
          <p:nvPr/>
        </p:nvPicPr>
        <p:blipFill>
          <a:blip r:embed="rId5"/>
          <a:srcRect/>
          <a:stretch>
            <a:fillRect/>
          </a:stretch>
        </p:blipFill>
        <p:spPr bwMode="auto">
          <a:xfrm>
            <a:off x="3047426" y="4800600"/>
            <a:ext cx="766244" cy="766244"/>
          </a:xfrm>
          <a:prstGeom prst="rect">
            <a:avLst/>
          </a:prstGeom>
          <a:noFill/>
          <a:ln w="9525">
            <a:noFill/>
            <a:miter lim="800000"/>
            <a:headEnd/>
            <a:tailEnd/>
          </a:ln>
          <a:effectLst/>
          <a:scene3d>
            <a:camera prst="orthographicFront">
              <a:rot lat="0" lon="10800000" rev="0"/>
            </a:camera>
            <a:lightRig rig="threePt" dir="t"/>
          </a:scene3d>
        </p:spPr>
      </p:pic>
      <p:sp>
        <p:nvSpPr>
          <p:cNvPr id="62" name="Content Placeholder 2"/>
          <p:cNvSpPr>
            <a:spLocks noGrp="1"/>
          </p:cNvSpPr>
          <p:nvPr>
            <p:ph idx="1"/>
          </p:nvPr>
        </p:nvSpPr>
        <p:spPr>
          <a:xfrm>
            <a:off x="192640" y="2971800"/>
            <a:ext cx="2854786" cy="3267169"/>
          </a:xfrm>
        </p:spPr>
        <p:txBody>
          <a:bodyPr>
            <a:normAutofit fontScale="92500"/>
          </a:bodyPr>
          <a:lstStyle/>
          <a:p>
            <a:r>
              <a:rPr lang="en-US" dirty="0" smtClean="0"/>
              <a:t>Trusted VMM</a:t>
            </a:r>
          </a:p>
          <a:p>
            <a:r>
              <a:rPr lang="en-US" dirty="0" smtClean="0"/>
              <a:t>Guarantee that </a:t>
            </a:r>
            <a:r>
              <a:rPr lang="en-US" dirty="0" err="1" smtClean="0"/>
              <a:t>VMs</a:t>
            </a:r>
            <a:r>
              <a:rPr lang="en-US" dirty="0" smtClean="0"/>
              <a:t> only run on nodes</a:t>
            </a:r>
          </a:p>
          <a:p>
            <a:pPr lvl="1"/>
            <a:r>
              <a:rPr lang="en-US" dirty="0" smtClean="0"/>
              <a:t>With trusted VMM</a:t>
            </a:r>
          </a:p>
          <a:p>
            <a:pPr lvl="1"/>
            <a:r>
              <a:rPr lang="en-US" dirty="0" smtClean="0"/>
              <a:t>Within security perimeter</a:t>
            </a:r>
          </a:p>
          <a:p>
            <a:r>
              <a:rPr lang="en-US" dirty="0" smtClean="0"/>
              <a:t>Secure launch &amp; migration</a:t>
            </a:r>
          </a:p>
        </p:txBody>
      </p:sp>
      <p:grpSp>
        <p:nvGrpSpPr>
          <p:cNvPr id="57" name="Group 56"/>
          <p:cNvGrpSpPr/>
          <p:nvPr/>
        </p:nvGrpSpPr>
        <p:grpSpPr>
          <a:xfrm>
            <a:off x="3931982" y="2678668"/>
            <a:ext cx="4098134" cy="3100864"/>
            <a:chOff x="3931982" y="2678668"/>
            <a:chExt cx="4098134" cy="3100864"/>
          </a:xfrm>
        </p:grpSpPr>
        <p:grpSp>
          <p:nvGrpSpPr>
            <p:cNvPr id="54" name="Group 53"/>
            <p:cNvGrpSpPr/>
            <p:nvPr/>
          </p:nvGrpSpPr>
          <p:grpSpPr>
            <a:xfrm>
              <a:off x="3931982" y="4442427"/>
              <a:ext cx="2392044" cy="1337105"/>
              <a:chOff x="3551556" y="4442427"/>
              <a:chExt cx="2392044" cy="1337105"/>
            </a:xfrm>
          </p:grpSpPr>
          <p:sp>
            <p:nvSpPr>
              <p:cNvPr id="52" name="Freeform 51"/>
              <p:cNvSpPr/>
              <p:nvPr/>
            </p:nvSpPr>
            <p:spPr>
              <a:xfrm>
                <a:off x="3551556" y="4442427"/>
                <a:ext cx="2392044" cy="1055641"/>
              </a:xfrm>
              <a:custGeom>
                <a:avLst/>
                <a:gdLst>
                  <a:gd name="connsiteX0" fmla="*/ 0 w 1978573"/>
                  <a:gd name="connsiteY0" fmla="*/ 837407 h 967773"/>
                  <a:gd name="connsiteX1" fmla="*/ 1555251 w 1978573"/>
                  <a:gd name="connsiteY1" fmla="*/ 828205 h 967773"/>
                  <a:gd name="connsiteX2" fmla="*/ 1978573 w 1978573"/>
                  <a:gd name="connsiteY2" fmla="*/ 0 h 967773"/>
                </a:gdLst>
                <a:ahLst/>
                <a:cxnLst>
                  <a:cxn ang="0">
                    <a:pos x="connsiteX0" y="connsiteY0"/>
                  </a:cxn>
                  <a:cxn ang="0">
                    <a:pos x="connsiteX1" y="connsiteY1"/>
                  </a:cxn>
                  <a:cxn ang="0">
                    <a:pos x="connsiteX2" y="connsiteY2"/>
                  </a:cxn>
                </a:cxnLst>
                <a:rect l="l" t="t" r="r" b="b"/>
                <a:pathLst>
                  <a:path w="1978573" h="967773">
                    <a:moveTo>
                      <a:pt x="0" y="837407"/>
                    </a:moveTo>
                    <a:cubicBezTo>
                      <a:pt x="612744" y="902590"/>
                      <a:pt x="1225489" y="967773"/>
                      <a:pt x="1555251" y="828205"/>
                    </a:cubicBezTo>
                    <a:cubicBezTo>
                      <a:pt x="1885013" y="688637"/>
                      <a:pt x="1931793" y="344318"/>
                      <a:pt x="1978573" y="0"/>
                    </a:cubicBezTo>
                  </a:path>
                </a:pathLst>
              </a:cu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p:cNvSpPr txBox="1"/>
              <p:nvPr/>
            </p:nvSpPr>
            <p:spPr>
              <a:xfrm>
                <a:off x="4114800" y="5410200"/>
                <a:ext cx="944339" cy="369332"/>
              </a:xfrm>
              <a:prstGeom prst="rect">
                <a:avLst/>
              </a:prstGeom>
              <a:noFill/>
            </p:spPr>
            <p:txBody>
              <a:bodyPr wrap="none" rtlCol="0">
                <a:spAutoFit/>
              </a:bodyPr>
              <a:lstStyle/>
              <a:p>
                <a:pPr algn="ctr"/>
                <a:r>
                  <a:rPr lang="en-US" dirty="0" smtClean="0"/>
                  <a:t>Launch</a:t>
                </a:r>
                <a:endParaRPr lang="en-US" dirty="0"/>
              </a:p>
            </p:txBody>
          </p:sp>
        </p:grpSp>
        <p:sp>
          <p:nvSpPr>
            <p:cNvPr id="48" name="TextBox 47"/>
            <p:cNvSpPr txBox="1"/>
            <p:nvPr/>
          </p:nvSpPr>
          <p:spPr>
            <a:xfrm>
              <a:off x="6858000" y="2678668"/>
              <a:ext cx="1172116" cy="369332"/>
            </a:xfrm>
            <a:prstGeom prst="rect">
              <a:avLst/>
            </a:prstGeom>
            <a:noFill/>
          </p:spPr>
          <p:txBody>
            <a:bodyPr wrap="none" rtlCol="0">
              <a:spAutoFit/>
            </a:bodyPr>
            <a:lstStyle/>
            <a:p>
              <a:r>
                <a:rPr lang="en-US" dirty="0" smtClean="0"/>
                <a:t>Migration</a:t>
              </a:r>
              <a:endParaRPr lang="en-US" dirty="0"/>
            </a:p>
          </p:txBody>
        </p:sp>
        <p:sp>
          <p:nvSpPr>
            <p:cNvPr id="51" name="Freeform 50"/>
            <p:cNvSpPr/>
            <p:nvPr/>
          </p:nvSpPr>
          <p:spPr>
            <a:xfrm>
              <a:off x="6309360" y="2827867"/>
              <a:ext cx="660400" cy="778933"/>
            </a:xfrm>
            <a:custGeom>
              <a:avLst/>
              <a:gdLst>
                <a:gd name="connsiteX0" fmla="*/ 0 w 660400"/>
                <a:gd name="connsiteY0" fmla="*/ 616373 h 778933"/>
                <a:gd name="connsiteX1" fmla="*/ 447040 w 660400"/>
                <a:gd name="connsiteY1" fmla="*/ 27093 h 778933"/>
                <a:gd name="connsiteX2" fmla="*/ 660400 w 660400"/>
                <a:gd name="connsiteY2" fmla="*/ 778933 h 778933"/>
              </a:gdLst>
              <a:ahLst/>
              <a:cxnLst>
                <a:cxn ang="0">
                  <a:pos x="connsiteX0" y="connsiteY0"/>
                </a:cxn>
                <a:cxn ang="0">
                  <a:pos x="connsiteX1" y="connsiteY1"/>
                </a:cxn>
                <a:cxn ang="0">
                  <a:pos x="connsiteX2" y="connsiteY2"/>
                </a:cxn>
              </a:cxnLst>
              <a:rect l="l" t="t" r="r" b="b"/>
              <a:pathLst>
                <a:path w="660400" h="778933">
                  <a:moveTo>
                    <a:pt x="0" y="616373"/>
                  </a:moveTo>
                  <a:cubicBezTo>
                    <a:pt x="168486" y="308186"/>
                    <a:pt x="336973" y="0"/>
                    <a:pt x="447040" y="27093"/>
                  </a:cubicBezTo>
                  <a:cubicBezTo>
                    <a:pt x="557107" y="54186"/>
                    <a:pt x="608753" y="416559"/>
                    <a:pt x="660400" y="778933"/>
                  </a:cubicBezTo>
                </a:path>
              </a:pathLst>
            </a:cu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fade">
                                      <p:cBhvr>
                                        <p:cTn id="1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Issues with current </a:t>
            </a:r>
            <a:r>
              <a:rPr lang="en-US" dirty="0" err="1" smtClean="0"/>
              <a:t>VMMs</a:t>
            </a:r>
            <a:endParaRPr lang="en-US" dirty="0"/>
          </a:p>
        </p:txBody>
      </p:sp>
      <p:sp>
        <p:nvSpPr>
          <p:cNvPr id="5" name="Content Placeholder 4"/>
          <p:cNvSpPr>
            <a:spLocks noGrp="1"/>
          </p:cNvSpPr>
          <p:nvPr>
            <p:ph sz="half" idx="1"/>
          </p:nvPr>
        </p:nvSpPr>
        <p:spPr>
          <a:xfrm>
            <a:off x="740663" y="2590801"/>
            <a:ext cx="3727527" cy="3429000"/>
          </a:xfrm>
        </p:spPr>
        <p:txBody>
          <a:bodyPr>
            <a:normAutofit/>
          </a:bodyPr>
          <a:lstStyle/>
          <a:p>
            <a:r>
              <a:rPr lang="en-US" dirty="0" smtClean="0"/>
              <a:t>No protection from privileged user</a:t>
            </a:r>
          </a:p>
          <a:p>
            <a:pPr lvl="1"/>
            <a:r>
              <a:rPr lang="en-US" dirty="0" smtClean="0"/>
              <a:t>E.g., </a:t>
            </a:r>
            <a:r>
              <a:rPr lang="en-US" dirty="0" err="1" smtClean="0"/>
              <a:t>XenAccess</a:t>
            </a:r>
            <a:endParaRPr lang="en-US" dirty="0" smtClean="0"/>
          </a:p>
          <a:p>
            <a:r>
              <a:rPr lang="en-US" dirty="0" smtClean="0"/>
              <a:t>Support operations that export VM state</a:t>
            </a:r>
          </a:p>
          <a:p>
            <a:pPr lvl="1"/>
            <a:r>
              <a:rPr lang="en-US" dirty="0" smtClean="0"/>
              <a:t>Migration, suspension, etc.</a:t>
            </a:r>
          </a:p>
          <a:p>
            <a:r>
              <a:rPr lang="en-US" dirty="0" smtClean="0"/>
              <a:t>Large trusted computing base (TCB)</a:t>
            </a:r>
          </a:p>
          <a:p>
            <a:pPr lvl="1"/>
            <a:endParaRPr lang="en-US" dirty="0" smtClean="0"/>
          </a:p>
        </p:txBody>
      </p:sp>
      <p:sp>
        <p:nvSpPr>
          <p:cNvPr id="4" name="Slide Number Placeholder 3"/>
          <p:cNvSpPr>
            <a:spLocks noGrp="1"/>
          </p:cNvSpPr>
          <p:nvPr>
            <p:ph type="sldNum" sz="quarter" idx="12"/>
          </p:nvPr>
        </p:nvSpPr>
        <p:spPr/>
        <p:txBody>
          <a:bodyPr>
            <a:normAutofit/>
          </a:bodyPr>
          <a:lstStyle/>
          <a:p>
            <a:fld id="{107177E9-3338-47BB-B586-8D51A881BC80}" type="slidenum">
              <a:rPr lang="en-US" smtClean="0"/>
              <a:pPr/>
              <a:t>11</a:t>
            </a:fld>
            <a:endParaRPr lang="en-US"/>
          </a:p>
        </p:txBody>
      </p:sp>
      <p:sp>
        <p:nvSpPr>
          <p:cNvPr id="17" name="Footer Placeholder 16"/>
          <p:cNvSpPr>
            <a:spLocks noGrp="1"/>
          </p:cNvSpPr>
          <p:nvPr>
            <p:ph type="ftr" sz="quarter" idx="11"/>
          </p:nvPr>
        </p:nvSpPr>
        <p:spPr/>
        <p:txBody>
          <a:bodyPr/>
          <a:lstStyle/>
          <a:p>
            <a:r>
              <a:rPr lang="en-US" smtClean="0"/>
              <a:t>Nuno Santos, MPI-SWS</a:t>
            </a:r>
            <a:endParaRPr lang="en-US"/>
          </a:p>
        </p:txBody>
      </p:sp>
      <p:sp>
        <p:nvSpPr>
          <p:cNvPr id="18" name="Date Placeholder 17"/>
          <p:cNvSpPr>
            <a:spLocks noGrp="1"/>
          </p:cNvSpPr>
          <p:nvPr>
            <p:ph type="dt" sz="half" idx="10"/>
          </p:nvPr>
        </p:nvSpPr>
        <p:spPr/>
        <p:txBody>
          <a:bodyPr/>
          <a:lstStyle/>
          <a:p>
            <a:r>
              <a:rPr lang="en-US" smtClean="0"/>
              <a:t>2009</a:t>
            </a:r>
            <a:endParaRPr lang="en-US"/>
          </a:p>
        </p:txBody>
      </p:sp>
      <p:grpSp>
        <p:nvGrpSpPr>
          <p:cNvPr id="3" name="Group 27"/>
          <p:cNvGrpSpPr/>
          <p:nvPr/>
        </p:nvGrpSpPr>
        <p:grpSpPr>
          <a:xfrm>
            <a:off x="4114800" y="2743200"/>
            <a:ext cx="4495800" cy="3452257"/>
            <a:chOff x="4114800" y="2743200"/>
            <a:chExt cx="4495800" cy="3452257"/>
          </a:xfrm>
        </p:grpSpPr>
        <p:sp>
          <p:nvSpPr>
            <p:cNvPr id="9" name="Rectangle 8"/>
            <p:cNvSpPr/>
            <p:nvPr/>
          </p:nvSpPr>
          <p:spPr>
            <a:xfrm>
              <a:off x="6096000" y="2930525"/>
              <a:ext cx="914400" cy="15240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solidFill>
                    <a:schemeClr val="tx1"/>
                  </a:solidFill>
                </a:rPr>
                <a:t>Guest VM1</a:t>
              </a:r>
            </a:p>
            <a:p>
              <a:pPr algn="ctr"/>
              <a:endParaRPr lang="en-US" dirty="0" smtClean="0"/>
            </a:p>
            <a:p>
              <a:pPr algn="ctr"/>
              <a:endParaRPr lang="en-US" dirty="0" smtClean="0"/>
            </a:p>
            <a:p>
              <a:pPr algn="ctr"/>
              <a:endParaRPr lang="en-US" dirty="0"/>
            </a:p>
          </p:txBody>
        </p:sp>
        <p:sp>
          <p:nvSpPr>
            <p:cNvPr id="10" name="Rectangle 9"/>
            <p:cNvSpPr/>
            <p:nvPr/>
          </p:nvSpPr>
          <p:spPr>
            <a:xfrm>
              <a:off x="7543800" y="2930525"/>
              <a:ext cx="914400" cy="15240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solidFill>
                    <a:schemeClr val="tx1"/>
                  </a:solidFill>
                </a:rPr>
                <a:t>Guest </a:t>
              </a:r>
              <a:r>
                <a:rPr lang="en-US" dirty="0" err="1" smtClean="0">
                  <a:solidFill>
                    <a:schemeClr val="tx1"/>
                  </a:solidFill>
                </a:rPr>
                <a:t>VMn</a:t>
              </a:r>
              <a:endParaRPr lang="en-US" dirty="0" smtClean="0">
                <a:solidFill>
                  <a:schemeClr val="tx1"/>
                </a:solidFill>
              </a:endParaRPr>
            </a:p>
            <a:p>
              <a:pPr algn="ctr"/>
              <a:endParaRPr lang="en-US" dirty="0" smtClean="0"/>
            </a:p>
            <a:p>
              <a:pPr algn="ctr"/>
              <a:endParaRPr lang="en-US" dirty="0" smtClean="0"/>
            </a:p>
            <a:p>
              <a:pPr algn="ctr"/>
              <a:endParaRPr lang="en-US" dirty="0"/>
            </a:p>
          </p:txBody>
        </p:sp>
        <p:sp>
          <p:nvSpPr>
            <p:cNvPr id="11" name="Rectangle 10"/>
            <p:cNvSpPr/>
            <p:nvPr/>
          </p:nvSpPr>
          <p:spPr>
            <a:xfrm>
              <a:off x="6096000" y="4606925"/>
              <a:ext cx="2362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VMM</a:t>
              </a:r>
              <a:endParaRPr lang="en-US" b="1" dirty="0" smtClean="0"/>
            </a:p>
          </p:txBody>
        </p:sp>
        <p:sp>
          <p:nvSpPr>
            <p:cNvPr id="12" name="Rectangle 11"/>
            <p:cNvSpPr/>
            <p:nvPr/>
          </p:nvSpPr>
          <p:spPr>
            <a:xfrm>
              <a:off x="6096000" y="5216525"/>
              <a:ext cx="23622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b="1" dirty="0" smtClean="0">
                  <a:solidFill>
                    <a:schemeClr val="tx1"/>
                  </a:solidFill>
                </a:rPr>
                <a:t>Hardware</a:t>
              </a:r>
              <a:endParaRPr lang="en-US" b="1" dirty="0" smtClean="0"/>
            </a:p>
          </p:txBody>
        </p:sp>
        <p:sp>
          <p:nvSpPr>
            <p:cNvPr id="13" name="Rectangle 12"/>
            <p:cNvSpPr/>
            <p:nvPr/>
          </p:nvSpPr>
          <p:spPr>
            <a:xfrm>
              <a:off x="5867400" y="2743200"/>
              <a:ext cx="2743200" cy="308292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5867400" y="5826125"/>
              <a:ext cx="2743200" cy="369332"/>
            </a:xfrm>
            <a:prstGeom prst="rect">
              <a:avLst/>
            </a:prstGeom>
            <a:noFill/>
          </p:spPr>
          <p:txBody>
            <a:bodyPr wrap="square" rtlCol="0">
              <a:spAutoFit/>
            </a:bodyPr>
            <a:lstStyle/>
            <a:p>
              <a:pPr algn="ctr"/>
              <a:r>
                <a:rPr lang="en-US" b="1" dirty="0" smtClean="0"/>
                <a:t>Node</a:t>
              </a:r>
              <a:endParaRPr lang="en-US" b="1" dirty="0"/>
            </a:p>
          </p:txBody>
        </p:sp>
        <p:sp>
          <p:nvSpPr>
            <p:cNvPr id="19" name="TextBox 18"/>
            <p:cNvSpPr txBox="1"/>
            <p:nvPr/>
          </p:nvSpPr>
          <p:spPr>
            <a:xfrm>
              <a:off x="4114800" y="5103517"/>
              <a:ext cx="1447800" cy="646331"/>
            </a:xfrm>
            <a:prstGeom prst="rect">
              <a:avLst/>
            </a:prstGeom>
            <a:noFill/>
          </p:spPr>
          <p:txBody>
            <a:bodyPr wrap="square" rtlCol="0">
              <a:spAutoFit/>
            </a:bodyPr>
            <a:lstStyle/>
            <a:p>
              <a:pPr algn="ctr"/>
              <a:r>
                <a:rPr lang="en-US" b="1" dirty="0" smtClean="0"/>
                <a:t>Privileged User</a:t>
              </a:r>
              <a:endParaRPr lang="en-US" b="1" dirty="0"/>
            </a:p>
          </p:txBody>
        </p:sp>
        <p:pic>
          <p:nvPicPr>
            <p:cNvPr id="20" name="Picture 42" descr="C:\Documents and Settings\nsantos\Local Settings\Temporary Internet Files\Content.IE5\OTHFMF7R\MCj04348740000[1].png"/>
            <p:cNvPicPr>
              <a:picLocks noChangeAspect="1" noChangeArrowheads="1"/>
            </p:cNvPicPr>
            <p:nvPr/>
          </p:nvPicPr>
          <p:blipFill>
            <a:blip r:embed="rId3"/>
            <a:srcRect/>
            <a:stretch>
              <a:fillRect/>
            </a:stretch>
          </p:blipFill>
          <p:spPr bwMode="auto">
            <a:xfrm>
              <a:off x="4468191" y="4360627"/>
              <a:ext cx="762000" cy="762000"/>
            </a:xfrm>
            <a:prstGeom prst="rect">
              <a:avLst/>
            </a:prstGeom>
            <a:noFill/>
            <a:ln w="9525">
              <a:noFill/>
              <a:miter lim="800000"/>
              <a:headEnd/>
              <a:tailEnd/>
            </a:ln>
            <a:scene3d>
              <a:camera prst="orthographicFront">
                <a:rot lat="0" lon="10800000" rev="0"/>
              </a:camera>
              <a:lightRig rig="threePt" dir="t"/>
            </a:scene3d>
          </p:spPr>
        </p:pic>
        <p:cxnSp>
          <p:nvCxnSpPr>
            <p:cNvPr id="24" name="Straight Arrow Connector 23"/>
            <p:cNvCxnSpPr/>
            <p:nvPr/>
          </p:nvCxnSpPr>
          <p:spPr>
            <a:xfrm>
              <a:off x="5230191" y="4839992"/>
              <a:ext cx="838200" cy="1588"/>
            </a:xfrm>
            <a:prstGeom prst="straightConnector1">
              <a:avLst/>
            </a:pr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052102" y="3810000"/>
              <a:ext cx="415498" cy="369332"/>
            </a:xfrm>
            <a:prstGeom prst="rect">
              <a:avLst/>
            </a:prstGeom>
            <a:noFill/>
          </p:spPr>
          <p:txBody>
            <a:bodyPr wrap="none" rtlCol="0">
              <a:spAutoFit/>
            </a:bodyPr>
            <a:lstStyle/>
            <a:p>
              <a:r>
                <a:rPr lang="en-US" dirty="0" smtClean="0"/>
                <a:t>…</a:t>
              </a:r>
              <a:endParaRPr lang="en-US" dirty="0"/>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a:t>
            </a:r>
            <a:br>
              <a:rPr lang="en-US" dirty="0" smtClean="0"/>
            </a:br>
            <a:r>
              <a:rPr lang="en-US" dirty="0" smtClean="0"/>
              <a:t>Secure memory management</a:t>
            </a:r>
            <a:endParaRPr lang="en-US" dirty="0"/>
          </a:p>
        </p:txBody>
      </p:sp>
      <p:sp>
        <p:nvSpPr>
          <p:cNvPr id="5" name="Content Placeholder 4"/>
          <p:cNvSpPr>
            <a:spLocks noGrp="1"/>
          </p:cNvSpPr>
          <p:nvPr>
            <p:ph sz="half" idx="1"/>
          </p:nvPr>
        </p:nvSpPr>
        <p:spPr>
          <a:xfrm>
            <a:off x="740664" y="2514600"/>
            <a:ext cx="3727527" cy="3765550"/>
          </a:xfrm>
        </p:spPr>
        <p:txBody>
          <a:bodyPr>
            <a:normAutofit/>
          </a:bodyPr>
          <a:lstStyle/>
          <a:p>
            <a:r>
              <a:rPr lang="en-US" dirty="0" smtClean="0"/>
              <a:t>Prevent guest VM inspection &amp; keep TCB small</a:t>
            </a:r>
          </a:p>
          <a:p>
            <a:r>
              <a:rPr lang="en-US" dirty="0" smtClean="0"/>
              <a:t>Provide narrow interface for launching, migration, etc.</a:t>
            </a:r>
          </a:p>
          <a:p>
            <a:r>
              <a:rPr lang="en-US" dirty="0" smtClean="0"/>
              <a:t>Migration ensure destination is trusted</a:t>
            </a:r>
          </a:p>
          <a:p>
            <a:r>
              <a:rPr lang="en-US" dirty="0" smtClean="0"/>
              <a:t>Efficient</a:t>
            </a:r>
          </a:p>
          <a:p>
            <a:r>
              <a:rPr lang="en-US" dirty="0" smtClean="0"/>
              <a:t>Possible research: limit TCB to memory management</a:t>
            </a:r>
          </a:p>
        </p:txBody>
      </p:sp>
      <p:sp>
        <p:nvSpPr>
          <p:cNvPr id="4" name="Slide Number Placeholder 3"/>
          <p:cNvSpPr>
            <a:spLocks noGrp="1"/>
          </p:cNvSpPr>
          <p:nvPr>
            <p:ph type="sldNum" sz="quarter" idx="12"/>
          </p:nvPr>
        </p:nvSpPr>
        <p:spPr/>
        <p:txBody>
          <a:bodyPr>
            <a:normAutofit/>
          </a:bodyPr>
          <a:lstStyle/>
          <a:p>
            <a:fld id="{107177E9-3338-47BB-B586-8D51A881BC80}" type="slidenum">
              <a:rPr lang="en-US" smtClean="0"/>
              <a:pPr/>
              <a:t>12</a:t>
            </a:fld>
            <a:endParaRPr lang="en-US"/>
          </a:p>
        </p:txBody>
      </p:sp>
      <p:sp>
        <p:nvSpPr>
          <p:cNvPr id="17" name="Footer Placeholder 16"/>
          <p:cNvSpPr>
            <a:spLocks noGrp="1"/>
          </p:cNvSpPr>
          <p:nvPr>
            <p:ph type="ftr" sz="quarter" idx="11"/>
          </p:nvPr>
        </p:nvSpPr>
        <p:spPr/>
        <p:txBody>
          <a:bodyPr/>
          <a:lstStyle/>
          <a:p>
            <a:r>
              <a:rPr lang="en-US" smtClean="0"/>
              <a:t>Nuno Santos, MPI-SWS</a:t>
            </a:r>
            <a:endParaRPr lang="en-US"/>
          </a:p>
        </p:txBody>
      </p:sp>
      <p:sp>
        <p:nvSpPr>
          <p:cNvPr id="18" name="Date Placeholder 17"/>
          <p:cNvSpPr>
            <a:spLocks noGrp="1"/>
          </p:cNvSpPr>
          <p:nvPr>
            <p:ph type="dt" sz="half" idx="10"/>
          </p:nvPr>
        </p:nvSpPr>
        <p:spPr/>
        <p:txBody>
          <a:bodyPr/>
          <a:lstStyle/>
          <a:p>
            <a:r>
              <a:rPr lang="en-US" smtClean="0"/>
              <a:t>2009</a:t>
            </a:r>
            <a:endParaRPr lang="en-US"/>
          </a:p>
        </p:txBody>
      </p:sp>
      <p:sp>
        <p:nvSpPr>
          <p:cNvPr id="9" name="Rectangle 8"/>
          <p:cNvSpPr/>
          <p:nvPr/>
        </p:nvSpPr>
        <p:spPr>
          <a:xfrm>
            <a:off x="6096000" y="2930525"/>
            <a:ext cx="914400" cy="15240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solidFill>
                  <a:schemeClr val="tx1"/>
                </a:solidFill>
              </a:rPr>
              <a:t>Guest VM1</a:t>
            </a:r>
          </a:p>
          <a:p>
            <a:pPr algn="ctr"/>
            <a:endParaRPr lang="en-US" dirty="0" smtClean="0"/>
          </a:p>
          <a:p>
            <a:pPr algn="ctr"/>
            <a:endParaRPr lang="en-US" dirty="0" smtClean="0"/>
          </a:p>
          <a:p>
            <a:pPr algn="ctr"/>
            <a:endParaRPr lang="en-US" dirty="0"/>
          </a:p>
        </p:txBody>
      </p:sp>
      <p:sp>
        <p:nvSpPr>
          <p:cNvPr id="10" name="Rectangle 9"/>
          <p:cNvSpPr/>
          <p:nvPr/>
        </p:nvSpPr>
        <p:spPr>
          <a:xfrm>
            <a:off x="7543800" y="2930525"/>
            <a:ext cx="914400" cy="15240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solidFill>
                  <a:schemeClr val="tx1"/>
                </a:solidFill>
              </a:rPr>
              <a:t>Guest </a:t>
            </a:r>
            <a:r>
              <a:rPr lang="en-US" dirty="0" err="1" smtClean="0">
                <a:solidFill>
                  <a:schemeClr val="tx1"/>
                </a:solidFill>
              </a:rPr>
              <a:t>VMn</a:t>
            </a:r>
            <a:endParaRPr lang="en-US" dirty="0" smtClean="0">
              <a:solidFill>
                <a:schemeClr val="tx1"/>
              </a:solidFill>
            </a:endParaRPr>
          </a:p>
          <a:p>
            <a:pPr algn="ctr"/>
            <a:endParaRPr lang="en-US" dirty="0" smtClean="0"/>
          </a:p>
          <a:p>
            <a:pPr algn="ctr"/>
            <a:endParaRPr lang="en-US" dirty="0" smtClean="0"/>
          </a:p>
          <a:p>
            <a:pPr algn="ctr"/>
            <a:endParaRPr lang="en-US" dirty="0"/>
          </a:p>
        </p:txBody>
      </p:sp>
      <p:sp>
        <p:nvSpPr>
          <p:cNvPr id="11" name="Rectangle 10"/>
          <p:cNvSpPr/>
          <p:nvPr/>
        </p:nvSpPr>
        <p:spPr>
          <a:xfrm>
            <a:off x="6096000" y="4606925"/>
            <a:ext cx="2362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VMM</a:t>
            </a:r>
            <a:endParaRPr lang="en-US" b="1" dirty="0" smtClean="0"/>
          </a:p>
        </p:txBody>
      </p:sp>
      <p:sp>
        <p:nvSpPr>
          <p:cNvPr id="12" name="Rectangle 11"/>
          <p:cNvSpPr/>
          <p:nvPr/>
        </p:nvSpPr>
        <p:spPr>
          <a:xfrm>
            <a:off x="6096000" y="5216525"/>
            <a:ext cx="23622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b="1" dirty="0" smtClean="0">
                <a:solidFill>
                  <a:schemeClr val="tx1"/>
                </a:solidFill>
              </a:rPr>
              <a:t>Hardware</a:t>
            </a:r>
            <a:endParaRPr lang="en-US" b="1" dirty="0" smtClean="0"/>
          </a:p>
        </p:txBody>
      </p:sp>
      <p:sp>
        <p:nvSpPr>
          <p:cNvPr id="13" name="Rectangle 12"/>
          <p:cNvSpPr/>
          <p:nvPr/>
        </p:nvSpPr>
        <p:spPr>
          <a:xfrm>
            <a:off x="5867400" y="2743200"/>
            <a:ext cx="2743200" cy="308292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5867400" y="5826125"/>
            <a:ext cx="2743200" cy="369332"/>
          </a:xfrm>
          <a:prstGeom prst="rect">
            <a:avLst/>
          </a:prstGeom>
          <a:noFill/>
        </p:spPr>
        <p:txBody>
          <a:bodyPr wrap="square" rtlCol="0">
            <a:spAutoFit/>
          </a:bodyPr>
          <a:lstStyle/>
          <a:p>
            <a:pPr algn="ctr"/>
            <a:r>
              <a:rPr lang="en-US" b="1" dirty="0" smtClean="0"/>
              <a:t>Node</a:t>
            </a:r>
            <a:endParaRPr lang="en-US" b="1" dirty="0"/>
          </a:p>
        </p:txBody>
      </p:sp>
      <p:sp>
        <p:nvSpPr>
          <p:cNvPr id="19" name="TextBox 18"/>
          <p:cNvSpPr txBox="1"/>
          <p:nvPr/>
        </p:nvSpPr>
        <p:spPr>
          <a:xfrm>
            <a:off x="4114800" y="5103517"/>
            <a:ext cx="1447800" cy="646331"/>
          </a:xfrm>
          <a:prstGeom prst="rect">
            <a:avLst/>
          </a:prstGeom>
          <a:noFill/>
        </p:spPr>
        <p:txBody>
          <a:bodyPr wrap="square" rtlCol="0">
            <a:spAutoFit/>
          </a:bodyPr>
          <a:lstStyle/>
          <a:p>
            <a:pPr algn="ctr"/>
            <a:r>
              <a:rPr lang="en-US" b="1" dirty="0" smtClean="0"/>
              <a:t>Privileged</a:t>
            </a:r>
          </a:p>
          <a:p>
            <a:pPr algn="ctr"/>
            <a:r>
              <a:rPr lang="en-US" b="1" dirty="0" smtClean="0"/>
              <a:t>User</a:t>
            </a:r>
            <a:endParaRPr lang="en-US" b="1" dirty="0"/>
          </a:p>
        </p:txBody>
      </p:sp>
      <p:pic>
        <p:nvPicPr>
          <p:cNvPr id="20" name="Picture 42" descr="C:\Documents and Settings\nsantos\Local Settings\Temporary Internet Files\Content.IE5\OTHFMF7R\MCj04348740000[1].png"/>
          <p:cNvPicPr>
            <a:picLocks noChangeAspect="1" noChangeArrowheads="1"/>
          </p:cNvPicPr>
          <p:nvPr/>
        </p:nvPicPr>
        <p:blipFill>
          <a:blip r:embed="rId3"/>
          <a:srcRect/>
          <a:stretch>
            <a:fillRect/>
          </a:stretch>
        </p:blipFill>
        <p:spPr bwMode="auto">
          <a:xfrm>
            <a:off x="4468191" y="4360627"/>
            <a:ext cx="762000" cy="762000"/>
          </a:xfrm>
          <a:prstGeom prst="rect">
            <a:avLst/>
          </a:prstGeom>
          <a:noFill/>
          <a:ln w="9525">
            <a:noFill/>
            <a:miter lim="800000"/>
            <a:headEnd/>
            <a:tailEnd/>
          </a:ln>
          <a:scene3d>
            <a:camera prst="orthographicFront">
              <a:rot lat="0" lon="10800000" rev="0"/>
            </a:camera>
            <a:lightRig rig="threePt" dir="t"/>
          </a:scene3d>
        </p:spPr>
      </p:pic>
      <p:cxnSp>
        <p:nvCxnSpPr>
          <p:cNvPr id="24" name="Straight Arrow Connector 23"/>
          <p:cNvCxnSpPr/>
          <p:nvPr/>
        </p:nvCxnSpPr>
        <p:spPr>
          <a:xfrm>
            <a:off x="5230191" y="4839992"/>
            <a:ext cx="838200" cy="1588"/>
          </a:xfrm>
          <a:prstGeom prst="straightConnector1">
            <a:avLst/>
          </a:pr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052102" y="3810000"/>
            <a:ext cx="415498" cy="369332"/>
          </a:xfrm>
          <a:prstGeom prst="rect">
            <a:avLst/>
          </a:prstGeom>
          <a:noFill/>
        </p:spPr>
        <p:txBody>
          <a:bodyPr wrap="none" rtlCol="0">
            <a:spAutoFit/>
          </a:bodyPr>
          <a:lstStyle/>
          <a:p>
            <a:r>
              <a:rPr lang="en-US" dirty="0" smtClean="0"/>
              <a:t>…</a:t>
            </a:r>
            <a:endParaRPr lang="en-US" dirty="0"/>
          </a:p>
        </p:txBody>
      </p:sp>
      <p:sp>
        <p:nvSpPr>
          <p:cNvPr id="21" name="Rectangle 20"/>
          <p:cNvSpPr/>
          <p:nvPr/>
        </p:nvSpPr>
        <p:spPr>
          <a:xfrm>
            <a:off x="6979920" y="4638040"/>
            <a:ext cx="1447800" cy="41148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kern="1100" dirty="0" smtClean="0">
                <a:solidFill>
                  <a:srgbClr val="000000"/>
                </a:solidFill>
              </a:rPr>
              <a:t>Memory Management</a:t>
            </a:r>
            <a:endParaRPr lang="en-US" sz="1400" b="1" kern="1100" dirty="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a:t>
            </a:r>
            <a:br>
              <a:rPr lang="en-US" dirty="0" smtClean="0"/>
            </a:br>
            <a:r>
              <a:rPr lang="en-US" dirty="0" smtClean="0"/>
              <a:t>Trusted Cloud Computing Platform</a:t>
            </a:r>
            <a:endParaRPr lang="en-US" dirty="0"/>
          </a:p>
        </p:txBody>
      </p:sp>
      <p:sp>
        <p:nvSpPr>
          <p:cNvPr id="3" name="Content Placeholder 2"/>
          <p:cNvSpPr>
            <a:spLocks noGrp="1"/>
          </p:cNvSpPr>
          <p:nvPr>
            <p:ph idx="1"/>
          </p:nvPr>
        </p:nvSpPr>
        <p:spPr/>
        <p:txBody>
          <a:bodyPr>
            <a:normAutofit/>
          </a:bodyPr>
          <a:lstStyle/>
          <a:p>
            <a:r>
              <a:rPr lang="en-US" dirty="0" smtClean="0"/>
              <a:t>Prevent inspection of computation state at the service provider site</a:t>
            </a:r>
          </a:p>
          <a:p>
            <a:r>
              <a:rPr lang="en-US" dirty="0" smtClean="0"/>
              <a:t>Allows customers to verify that computation is secure</a:t>
            </a:r>
          </a:p>
          <a:p>
            <a:r>
              <a:rPr lang="en-US" dirty="0" smtClean="0"/>
              <a:t>Deployed with cooperation of the cloud provider</a:t>
            </a:r>
          </a:p>
          <a:p>
            <a:endParaRPr lang="en-US" dirty="0"/>
          </a:p>
        </p:txBody>
      </p:sp>
      <p:sp>
        <p:nvSpPr>
          <p:cNvPr id="4" name="Slide Number Placeholder 3"/>
          <p:cNvSpPr>
            <a:spLocks noGrp="1"/>
          </p:cNvSpPr>
          <p:nvPr>
            <p:ph type="sldNum" sz="quarter" idx="12"/>
          </p:nvPr>
        </p:nvSpPr>
        <p:spPr/>
        <p:txBody>
          <a:bodyPr/>
          <a:lstStyle/>
          <a:p>
            <a:fld id="{107177E9-3338-47BB-B586-8D51A881BC80}"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Date Placeholder 5"/>
          <p:cNvSpPr>
            <a:spLocks noGrp="1"/>
          </p:cNvSpPr>
          <p:nvPr>
            <p:ph type="dt" sz="half" idx="10"/>
          </p:nvPr>
        </p:nvSpPr>
        <p:spPr/>
        <p:txBody>
          <a:bodyPr/>
          <a:lstStyle/>
          <a:p>
            <a:r>
              <a:rPr lang="en-US" smtClean="0"/>
              <a:t>2009</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Questions?</a:t>
            </a:r>
            <a:endParaRPr lang="en-US" dirty="0"/>
          </a:p>
        </p:txBody>
      </p:sp>
      <p:sp>
        <p:nvSpPr>
          <p:cNvPr id="3" name="Content Placeholder 2"/>
          <p:cNvSpPr>
            <a:spLocks noGrp="1"/>
          </p:cNvSpPr>
          <p:nvPr>
            <p:ph idx="1"/>
          </p:nvPr>
        </p:nvSpPr>
        <p:spPr/>
        <p:txBody>
          <a:bodyPr/>
          <a:lstStyle/>
          <a:p>
            <a:pPr algn="ctr">
              <a:buNone/>
            </a:pPr>
            <a:r>
              <a:rPr lang="en-US" dirty="0" smtClean="0"/>
              <a:t>Contact:</a:t>
            </a:r>
          </a:p>
          <a:p>
            <a:pPr algn="ctr">
              <a:buNone/>
            </a:pPr>
            <a:r>
              <a:rPr lang="en-US" dirty="0" smtClean="0"/>
              <a:t>Nuno Santos</a:t>
            </a:r>
          </a:p>
          <a:p>
            <a:pPr algn="ctr">
              <a:buNone/>
            </a:pPr>
            <a:r>
              <a:rPr lang="en-US" dirty="0" err="1" smtClean="0"/>
              <a:t>nuno.santos@mpi-sws.org</a:t>
            </a:r>
            <a:endParaRPr lang="en-US" dirty="0"/>
          </a:p>
        </p:txBody>
      </p:sp>
      <p:sp>
        <p:nvSpPr>
          <p:cNvPr id="4" name="Slide Number Placeholder 3"/>
          <p:cNvSpPr>
            <a:spLocks noGrp="1"/>
          </p:cNvSpPr>
          <p:nvPr>
            <p:ph type="sldNum" sz="quarter" idx="12"/>
          </p:nvPr>
        </p:nvSpPr>
        <p:spPr/>
        <p:txBody>
          <a:bodyPr/>
          <a:lstStyle/>
          <a:p>
            <a:fld id="{107177E9-3338-47BB-B586-8D51A881BC80}"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Date Placeholder 5"/>
          <p:cNvSpPr>
            <a:spLocks noGrp="1"/>
          </p:cNvSpPr>
          <p:nvPr>
            <p:ph type="dt" sz="half" idx="10"/>
          </p:nvPr>
        </p:nvSpPr>
        <p:spPr/>
        <p:txBody>
          <a:bodyPr/>
          <a:lstStyle/>
          <a:p>
            <a:r>
              <a:rPr lang="en-US" smtClean="0"/>
              <a:t>2009</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Cloud computing appealing but still concerns</a:t>
            </a:r>
            <a:endParaRPr lang="en-US" dirty="0"/>
          </a:p>
        </p:txBody>
      </p:sp>
      <p:sp>
        <p:nvSpPr>
          <p:cNvPr id="3" name="Content Placeholder 2"/>
          <p:cNvSpPr>
            <a:spLocks noGrp="1"/>
          </p:cNvSpPr>
          <p:nvPr>
            <p:ph idx="1"/>
          </p:nvPr>
        </p:nvSpPr>
        <p:spPr>
          <a:xfrm>
            <a:off x="739775" y="3048000"/>
            <a:ext cx="7662864" cy="3267169"/>
          </a:xfrm>
        </p:spPr>
        <p:txBody>
          <a:bodyPr>
            <a:normAutofit/>
          </a:bodyPr>
          <a:lstStyle/>
          <a:p>
            <a:r>
              <a:rPr lang="en-US" dirty="0" smtClean="0"/>
              <a:t>Many companies can reduce costs using CC services</a:t>
            </a:r>
          </a:p>
          <a:p>
            <a:r>
              <a:rPr lang="en-US" dirty="0" smtClean="0"/>
              <a:t>But, customers still concerned about security of data</a:t>
            </a:r>
          </a:p>
          <a:p>
            <a:r>
              <a:rPr lang="en-US" dirty="0" smtClean="0"/>
              <a:t>Data deployed to CC services can leak out</a:t>
            </a:r>
          </a:p>
        </p:txBody>
      </p:sp>
      <p:sp>
        <p:nvSpPr>
          <p:cNvPr id="4" name="Slide Number Placeholder 3"/>
          <p:cNvSpPr>
            <a:spLocks noGrp="1"/>
          </p:cNvSpPr>
          <p:nvPr>
            <p:ph type="sldNum" sz="quarter" idx="12"/>
          </p:nvPr>
        </p:nvSpPr>
        <p:spPr/>
        <p:txBody>
          <a:bodyPr/>
          <a:lstStyle/>
          <a:p>
            <a:fld id="{107177E9-3338-47BB-B586-8D51A881BC80}"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Date Placeholder 5"/>
          <p:cNvSpPr>
            <a:spLocks noGrp="1"/>
          </p:cNvSpPr>
          <p:nvPr>
            <p:ph type="dt" sz="half" idx="10"/>
          </p:nvPr>
        </p:nvSpPr>
        <p:spPr/>
        <p:txBody>
          <a:bodyPr/>
          <a:lstStyle/>
          <a:p>
            <a:r>
              <a:rPr lang="en-US" smtClean="0"/>
              <a:t>2009</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data leakage at the provider site</a:t>
            </a:r>
            <a:endParaRPr lang="en-US" dirty="0"/>
          </a:p>
        </p:txBody>
      </p:sp>
      <p:sp>
        <p:nvSpPr>
          <p:cNvPr id="4" name="Footer Placeholder 3"/>
          <p:cNvSpPr>
            <a:spLocks noGrp="1"/>
          </p:cNvSpPr>
          <p:nvPr>
            <p:ph type="ftr" sz="quarter" idx="11"/>
          </p:nvPr>
        </p:nvSpPr>
        <p:spPr/>
        <p:txBody>
          <a:bodyPr/>
          <a:lstStyle/>
          <a:p>
            <a:r>
              <a:rPr lang="en-US" smtClean="0"/>
              <a:t>Nuno Santos, MPI-SWS</a:t>
            </a:r>
            <a:endParaRPr lang="en-US"/>
          </a:p>
        </p:txBody>
      </p:sp>
      <p:sp>
        <p:nvSpPr>
          <p:cNvPr id="5" name="Slide Number Placeholder 4"/>
          <p:cNvSpPr>
            <a:spLocks noGrp="1"/>
          </p:cNvSpPr>
          <p:nvPr>
            <p:ph type="sldNum" sz="quarter" idx="12"/>
          </p:nvPr>
        </p:nvSpPr>
        <p:spPr/>
        <p:txBody>
          <a:bodyPr/>
          <a:lstStyle/>
          <a:p>
            <a:fld id="{107177E9-3338-47BB-B586-8D51A881BC80}" type="slidenum">
              <a:rPr lang="en-US" smtClean="0"/>
              <a:pPr/>
              <a:t>3</a:t>
            </a:fld>
            <a:endParaRPr lang="en-US"/>
          </a:p>
        </p:txBody>
      </p:sp>
      <p:sp>
        <p:nvSpPr>
          <p:cNvPr id="6" name="Freeform 5"/>
          <p:cNvSpPr/>
          <p:nvPr/>
        </p:nvSpPr>
        <p:spPr>
          <a:xfrm>
            <a:off x="6197600" y="2623522"/>
            <a:ext cx="2628900" cy="3822700"/>
          </a:xfrm>
          <a:custGeom>
            <a:avLst/>
            <a:gdLst>
              <a:gd name="connsiteX0" fmla="*/ 0 w 2628900"/>
              <a:gd name="connsiteY0" fmla="*/ 571500 h 3822700"/>
              <a:gd name="connsiteX1" fmla="*/ 406400 w 2628900"/>
              <a:gd name="connsiteY1" fmla="*/ 3187700 h 3822700"/>
              <a:gd name="connsiteX2" fmla="*/ 1003300 w 2628900"/>
              <a:gd name="connsiteY2" fmla="*/ 3822700 h 3822700"/>
              <a:gd name="connsiteX3" fmla="*/ 2044700 w 2628900"/>
              <a:gd name="connsiteY3" fmla="*/ 3340100 h 3822700"/>
              <a:gd name="connsiteX4" fmla="*/ 2628900 w 2628900"/>
              <a:gd name="connsiteY4" fmla="*/ 698500 h 3822700"/>
              <a:gd name="connsiteX5" fmla="*/ 1193800 w 2628900"/>
              <a:gd name="connsiteY5" fmla="*/ 0 h 3822700"/>
              <a:gd name="connsiteX6" fmla="*/ 0 w 2628900"/>
              <a:gd name="connsiteY6" fmla="*/ 571500 h 382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28900" h="3822700">
                <a:moveTo>
                  <a:pt x="0" y="571500"/>
                </a:moveTo>
                <a:lnTo>
                  <a:pt x="406400" y="3187700"/>
                </a:lnTo>
                <a:lnTo>
                  <a:pt x="1003300" y="3822700"/>
                </a:lnTo>
                <a:lnTo>
                  <a:pt x="2044700" y="3340100"/>
                </a:lnTo>
                <a:lnTo>
                  <a:pt x="2628900" y="698500"/>
                </a:lnTo>
                <a:lnTo>
                  <a:pt x="1193800" y="0"/>
                </a:lnTo>
                <a:lnTo>
                  <a:pt x="0" y="571500"/>
                </a:lnTo>
                <a:close/>
              </a:path>
            </a:pathLst>
          </a:cu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9" name="Content Placeholder 8"/>
          <p:cNvSpPr>
            <a:spLocks noGrp="1"/>
          </p:cNvSpPr>
          <p:nvPr>
            <p:ph sz="half" idx="1"/>
          </p:nvPr>
        </p:nvSpPr>
        <p:spPr>
          <a:xfrm>
            <a:off x="457200" y="3148012"/>
            <a:ext cx="4109844" cy="3252788"/>
          </a:xfrm>
        </p:spPr>
        <p:txBody>
          <a:bodyPr>
            <a:normAutofit/>
          </a:bodyPr>
          <a:lstStyle/>
          <a:p>
            <a:r>
              <a:rPr lang="en-US" dirty="0" smtClean="0"/>
              <a:t>Customer pay virtual machine (VM) to compute data</a:t>
            </a:r>
          </a:p>
          <a:p>
            <a:pPr lvl="1"/>
            <a:r>
              <a:rPr lang="en-US" dirty="0" smtClean="0"/>
              <a:t>E.g., Amazon EC2</a:t>
            </a:r>
          </a:p>
          <a:p>
            <a:r>
              <a:rPr lang="en-US" dirty="0" smtClean="0"/>
              <a:t>Privileged user with access to VM state can leak data</a:t>
            </a:r>
          </a:p>
          <a:p>
            <a:pPr lvl="1"/>
            <a:r>
              <a:rPr lang="en-US" dirty="0" smtClean="0"/>
              <a:t>Accidentally or intentionally</a:t>
            </a:r>
          </a:p>
        </p:txBody>
      </p:sp>
      <p:sp>
        <p:nvSpPr>
          <p:cNvPr id="10" name="Can 9"/>
          <p:cNvSpPr/>
          <p:nvPr/>
        </p:nvSpPr>
        <p:spPr>
          <a:xfrm>
            <a:off x="7620000" y="4038600"/>
            <a:ext cx="609600" cy="609600"/>
          </a:xfrm>
          <a:prstGeom prst="can">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cxnSp>
        <p:nvCxnSpPr>
          <p:cNvPr id="13" name="Straight Arrow Connector 12"/>
          <p:cNvCxnSpPr/>
          <p:nvPr/>
        </p:nvCxnSpPr>
        <p:spPr>
          <a:xfrm>
            <a:off x="7086600" y="4418012"/>
            <a:ext cx="533400" cy="1588"/>
          </a:xfrm>
          <a:prstGeom prst="straightConnector1">
            <a:avLst/>
          </a:prstGeom>
          <a:ln w="31750">
            <a:solidFill>
              <a:schemeClr val="tx1"/>
            </a:solidFill>
            <a:tailEnd type="stealth" w="lg" len="lg"/>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6248400" y="4648200"/>
            <a:ext cx="2398881" cy="369332"/>
          </a:xfrm>
          <a:prstGeom prst="rect">
            <a:avLst/>
          </a:prstGeom>
          <a:noFill/>
        </p:spPr>
        <p:txBody>
          <a:bodyPr wrap="square" rtlCol="0">
            <a:spAutoFit/>
          </a:bodyPr>
          <a:lstStyle/>
          <a:p>
            <a:pPr algn="ctr"/>
            <a:r>
              <a:rPr lang="en-US" dirty="0" smtClean="0"/>
              <a:t>Computation &amp; data</a:t>
            </a:r>
            <a:endParaRPr lang="en-US" dirty="0"/>
          </a:p>
        </p:txBody>
      </p:sp>
      <p:sp>
        <p:nvSpPr>
          <p:cNvPr id="15" name="Freeform 14"/>
          <p:cNvSpPr/>
          <p:nvPr/>
        </p:nvSpPr>
        <p:spPr>
          <a:xfrm>
            <a:off x="5257800" y="3810000"/>
            <a:ext cx="1295400" cy="609600"/>
          </a:xfrm>
          <a:custGeom>
            <a:avLst/>
            <a:gdLst>
              <a:gd name="connsiteX0" fmla="*/ 32879 w 1561759"/>
              <a:gd name="connsiteY0" fmla="*/ 0 h 912345"/>
              <a:gd name="connsiteX1" fmla="*/ 254813 w 1561759"/>
              <a:gd name="connsiteY1" fmla="*/ 678094 h 912345"/>
              <a:gd name="connsiteX2" fmla="*/ 1561759 w 1561759"/>
              <a:gd name="connsiteY2" fmla="*/ 912345 h 912345"/>
            </a:gdLst>
            <a:ahLst/>
            <a:cxnLst>
              <a:cxn ang="0">
                <a:pos x="connsiteX0" y="connsiteY0"/>
              </a:cxn>
              <a:cxn ang="0">
                <a:pos x="connsiteX1" y="connsiteY1"/>
              </a:cxn>
              <a:cxn ang="0">
                <a:pos x="connsiteX2" y="connsiteY2"/>
              </a:cxn>
            </a:cxnLst>
            <a:rect l="l" t="t" r="r" b="b"/>
            <a:pathLst>
              <a:path w="1561759" h="912345">
                <a:moveTo>
                  <a:pt x="32879" y="0"/>
                </a:moveTo>
                <a:cubicBezTo>
                  <a:pt x="16439" y="263018"/>
                  <a:pt x="0" y="526037"/>
                  <a:pt x="254813" y="678094"/>
                </a:cubicBezTo>
                <a:cubicBezTo>
                  <a:pt x="509626" y="830152"/>
                  <a:pt x="1561759" y="912345"/>
                  <a:pt x="1561759" y="912345"/>
                </a:cubicBezTo>
              </a:path>
            </a:pathLst>
          </a:custGeom>
          <a:ln w="31750">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TextBox 15"/>
          <p:cNvSpPr txBox="1"/>
          <p:nvPr/>
        </p:nvSpPr>
        <p:spPr>
          <a:xfrm>
            <a:off x="4719444" y="3390900"/>
            <a:ext cx="1300356" cy="400110"/>
          </a:xfrm>
          <a:prstGeom prst="rect">
            <a:avLst/>
          </a:prstGeom>
          <a:noFill/>
        </p:spPr>
        <p:txBody>
          <a:bodyPr wrap="none" rtlCol="0">
            <a:spAutoFit/>
          </a:bodyPr>
          <a:lstStyle/>
          <a:p>
            <a:r>
              <a:rPr lang="en-US" sz="2000" b="1" dirty="0" smtClean="0"/>
              <a:t>Customer</a:t>
            </a:r>
            <a:endParaRPr lang="en-US" sz="2000" b="1" dirty="0"/>
          </a:p>
        </p:txBody>
      </p:sp>
      <p:sp>
        <p:nvSpPr>
          <p:cNvPr id="17" name="TextBox 16"/>
          <p:cNvSpPr txBox="1"/>
          <p:nvPr/>
        </p:nvSpPr>
        <p:spPr>
          <a:xfrm>
            <a:off x="6858000" y="6076890"/>
            <a:ext cx="1172116" cy="400110"/>
          </a:xfrm>
          <a:prstGeom prst="rect">
            <a:avLst/>
          </a:prstGeom>
          <a:noFill/>
        </p:spPr>
        <p:txBody>
          <a:bodyPr wrap="none" rtlCol="0">
            <a:spAutoFit/>
          </a:bodyPr>
          <a:lstStyle/>
          <a:p>
            <a:r>
              <a:rPr lang="en-US" sz="2000" b="1" dirty="0" smtClean="0"/>
              <a:t>Provider</a:t>
            </a:r>
            <a:endParaRPr lang="en-US" sz="2000" b="1" dirty="0"/>
          </a:p>
        </p:txBody>
      </p:sp>
      <p:sp>
        <p:nvSpPr>
          <p:cNvPr id="19" name="TextBox 18"/>
          <p:cNvSpPr txBox="1"/>
          <p:nvPr/>
        </p:nvSpPr>
        <p:spPr>
          <a:xfrm>
            <a:off x="7248922" y="3352800"/>
            <a:ext cx="1319166" cy="707886"/>
          </a:xfrm>
          <a:prstGeom prst="rect">
            <a:avLst/>
          </a:prstGeom>
          <a:noFill/>
        </p:spPr>
        <p:txBody>
          <a:bodyPr wrap="none" rtlCol="0">
            <a:spAutoFit/>
          </a:bodyPr>
          <a:lstStyle/>
          <a:p>
            <a:pPr algn="ctr"/>
            <a:r>
              <a:rPr lang="en-US" sz="2000" b="1" dirty="0" smtClean="0"/>
              <a:t>Privileged</a:t>
            </a:r>
          </a:p>
          <a:p>
            <a:pPr algn="ctr"/>
            <a:r>
              <a:rPr lang="en-US" sz="2000" b="1" dirty="0" smtClean="0"/>
              <a:t>User</a:t>
            </a:r>
            <a:endParaRPr lang="en-US" sz="2000" b="1" dirty="0"/>
          </a:p>
        </p:txBody>
      </p:sp>
      <p:pic>
        <p:nvPicPr>
          <p:cNvPr id="20"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7284816" y="5150822"/>
            <a:ext cx="487584" cy="1125278"/>
          </a:xfrm>
          <a:prstGeom prst="rect">
            <a:avLst/>
          </a:prstGeom>
          <a:noFill/>
          <a:ln w="9525">
            <a:noFill/>
            <a:miter lim="800000"/>
            <a:headEnd/>
            <a:tailEnd/>
          </a:ln>
        </p:spPr>
      </p:pic>
      <p:pic>
        <p:nvPicPr>
          <p:cNvPr id="21"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7041025" y="5202540"/>
            <a:ext cx="487584" cy="1125278"/>
          </a:xfrm>
          <a:prstGeom prst="rect">
            <a:avLst/>
          </a:prstGeom>
          <a:noFill/>
          <a:ln w="9525">
            <a:noFill/>
            <a:miter lim="800000"/>
            <a:headEnd/>
            <a:tailEnd/>
          </a:ln>
        </p:spPr>
      </p:pic>
      <p:sp>
        <p:nvSpPr>
          <p:cNvPr id="22" name="Freeform 21"/>
          <p:cNvSpPr/>
          <p:nvPr/>
        </p:nvSpPr>
        <p:spPr>
          <a:xfrm>
            <a:off x="6832600" y="3352800"/>
            <a:ext cx="368300" cy="317106"/>
          </a:xfrm>
          <a:custGeom>
            <a:avLst/>
            <a:gdLst>
              <a:gd name="connsiteX0" fmla="*/ 368300 w 368300"/>
              <a:gd name="connsiteY0" fmla="*/ 0 h 406400"/>
              <a:gd name="connsiteX1" fmla="*/ 88900 w 368300"/>
              <a:gd name="connsiteY1" fmla="*/ 190500 h 406400"/>
              <a:gd name="connsiteX2" fmla="*/ 0 w 368300"/>
              <a:gd name="connsiteY2" fmla="*/ 406400 h 406400"/>
            </a:gdLst>
            <a:ahLst/>
            <a:cxnLst>
              <a:cxn ang="0">
                <a:pos x="connsiteX0" y="connsiteY0"/>
              </a:cxn>
              <a:cxn ang="0">
                <a:pos x="connsiteX1" y="connsiteY1"/>
              </a:cxn>
              <a:cxn ang="0">
                <a:pos x="connsiteX2" y="connsiteY2"/>
              </a:cxn>
            </a:cxnLst>
            <a:rect l="l" t="t" r="r" b="b"/>
            <a:pathLst>
              <a:path w="368300" h="406400">
                <a:moveTo>
                  <a:pt x="368300" y="0"/>
                </a:moveTo>
                <a:cubicBezTo>
                  <a:pt x="259291" y="61383"/>
                  <a:pt x="150283" y="122767"/>
                  <a:pt x="88900" y="190500"/>
                </a:cubicBezTo>
                <a:cubicBezTo>
                  <a:pt x="27517" y="258233"/>
                  <a:pt x="13758" y="332316"/>
                  <a:pt x="0" y="406400"/>
                </a:cubicBezTo>
              </a:path>
            </a:pathLst>
          </a:custGeom>
          <a:ln w="31750">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Freeform 22"/>
          <p:cNvSpPr/>
          <p:nvPr/>
        </p:nvSpPr>
        <p:spPr>
          <a:xfrm>
            <a:off x="7209367" y="3467100"/>
            <a:ext cx="334433" cy="647700"/>
          </a:xfrm>
          <a:custGeom>
            <a:avLst/>
            <a:gdLst>
              <a:gd name="connsiteX0" fmla="*/ 4233 w 334433"/>
              <a:gd name="connsiteY0" fmla="*/ 0 h 571500"/>
              <a:gd name="connsiteX1" fmla="*/ 55033 w 334433"/>
              <a:gd name="connsiteY1" fmla="*/ 342900 h 571500"/>
              <a:gd name="connsiteX2" fmla="*/ 334433 w 334433"/>
              <a:gd name="connsiteY2" fmla="*/ 571500 h 571500"/>
            </a:gdLst>
            <a:ahLst/>
            <a:cxnLst>
              <a:cxn ang="0">
                <a:pos x="connsiteX0" y="connsiteY0"/>
              </a:cxn>
              <a:cxn ang="0">
                <a:pos x="connsiteX1" y="connsiteY1"/>
              </a:cxn>
              <a:cxn ang="0">
                <a:pos x="connsiteX2" y="connsiteY2"/>
              </a:cxn>
            </a:cxnLst>
            <a:rect l="l" t="t" r="r" b="b"/>
            <a:pathLst>
              <a:path w="334433" h="571500">
                <a:moveTo>
                  <a:pt x="4233" y="0"/>
                </a:moveTo>
                <a:cubicBezTo>
                  <a:pt x="2116" y="123825"/>
                  <a:pt x="0" y="247650"/>
                  <a:pt x="55033" y="342900"/>
                </a:cubicBezTo>
                <a:cubicBezTo>
                  <a:pt x="110066" y="438150"/>
                  <a:pt x="222249" y="504825"/>
                  <a:pt x="334433" y="571500"/>
                </a:cubicBezTo>
              </a:path>
            </a:pathLst>
          </a:custGeom>
          <a:ln w="31750">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Cube 23"/>
          <p:cNvSpPr/>
          <p:nvPr/>
        </p:nvSpPr>
        <p:spPr>
          <a:xfrm>
            <a:off x="6604000" y="3695306"/>
            <a:ext cx="482600" cy="1002268"/>
          </a:xfrm>
          <a:prstGeom prst="cub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2" name="Freeform 11"/>
          <p:cNvSpPr/>
          <p:nvPr/>
        </p:nvSpPr>
        <p:spPr>
          <a:xfrm>
            <a:off x="6775969" y="3845309"/>
            <a:ext cx="158231" cy="764397"/>
          </a:xfrm>
          <a:custGeom>
            <a:avLst/>
            <a:gdLst>
              <a:gd name="connsiteX0" fmla="*/ 10275 w 158231"/>
              <a:gd name="connsiteY0" fmla="*/ 0 h 764397"/>
              <a:gd name="connsiteX1" fmla="*/ 158231 w 158231"/>
              <a:gd name="connsiteY1" fmla="*/ 73974 h 764397"/>
              <a:gd name="connsiteX2" fmla="*/ 10275 w 158231"/>
              <a:gd name="connsiteY2" fmla="*/ 98632 h 764397"/>
              <a:gd name="connsiteX3" fmla="*/ 145901 w 158231"/>
              <a:gd name="connsiteY3" fmla="*/ 160277 h 764397"/>
              <a:gd name="connsiteX4" fmla="*/ 10275 w 158231"/>
              <a:gd name="connsiteY4" fmla="*/ 197264 h 764397"/>
              <a:gd name="connsiteX5" fmla="*/ 133572 w 158231"/>
              <a:gd name="connsiteY5" fmla="*/ 258909 h 764397"/>
              <a:gd name="connsiteX6" fmla="*/ 10275 w 158231"/>
              <a:gd name="connsiteY6" fmla="*/ 308225 h 764397"/>
              <a:gd name="connsiteX7" fmla="*/ 133572 w 158231"/>
              <a:gd name="connsiteY7" fmla="*/ 357541 h 764397"/>
              <a:gd name="connsiteX8" fmla="*/ 10275 w 158231"/>
              <a:gd name="connsiteY8" fmla="*/ 419186 h 764397"/>
              <a:gd name="connsiteX9" fmla="*/ 145901 w 158231"/>
              <a:gd name="connsiteY9" fmla="*/ 431515 h 764397"/>
              <a:gd name="connsiteX10" fmla="*/ 10275 w 158231"/>
              <a:gd name="connsiteY10" fmla="*/ 493160 h 764397"/>
              <a:gd name="connsiteX11" fmla="*/ 133572 w 158231"/>
              <a:gd name="connsiteY11" fmla="*/ 530147 h 764397"/>
              <a:gd name="connsiteX12" fmla="*/ 10275 w 158231"/>
              <a:gd name="connsiteY12" fmla="*/ 567134 h 764397"/>
              <a:gd name="connsiteX13" fmla="*/ 71923 w 158231"/>
              <a:gd name="connsiteY13" fmla="*/ 616449 h 764397"/>
              <a:gd name="connsiteX14" fmla="*/ 84253 w 158231"/>
              <a:gd name="connsiteY14" fmla="*/ 764397 h 764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8231" h="764397">
                <a:moveTo>
                  <a:pt x="10275" y="0"/>
                </a:moveTo>
                <a:cubicBezTo>
                  <a:pt x="84253" y="28767"/>
                  <a:pt x="158231" y="57535"/>
                  <a:pt x="158231" y="73974"/>
                </a:cubicBezTo>
                <a:cubicBezTo>
                  <a:pt x="158231" y="90413"/>
                  <a:pt x="12330" y="84248"/>
                  <a:pt x="10275" y="98632"/>
                </a:cubicBezTo>
                <a:cubicBezTo>
                  <a:pt x="8220" y="113016"/>
                  <a:pt x="145901" y="143838"/>
                  <a:pt x="145901" y="160277"/>
                </a:cubicBezTo>
                <a:cubicBezTo>
                  <a:pt x="145901" y="176716"/>
                  <a:pt x="12330" y="180825"/>
                  <a:pt x="10275" y="197264"/>
                </a:cubicBezTo>
                <a:cubicBezTo>
                  <a:pt x="8220" y="213703"/>
                  <a:pt x="133572" y="240416"/>
                  <a:pt x="133572" y="258909"/>
                </a:cubicBezTo>
                <a:cubicBezTo>
                  <a:pt x="133572" y="277402"/>
                  <a:pt x="10275" y="291786"/>
                  <a:pt x="10275" y="308225"/>
                </a:cubicBezTo>
                <a:cubicBezTo>
                  <a:pt x="10275" y="324664"/>
                  <a:pt x="133572" y="339048"/>
                  <a:pt x="133572" y="357541"/>
                </a:cubicBezTo>
                <a:cubicBezTo>
                  <a:pt x="133572" y="376034"/>
                  <a:pt x="8220" y="406857"/>
                  <a:pt x="10275" y="419186"/>
                </a:cubicBezTo>
                <a:cubicBezTo>
                  <a:pt x="12330" y="431515"/>
                  <a:pt x="145901" y="419186"/>
                  <a:pt x="145901" y="431515"/>
                </a:cubicBezTo>
                <a:cubicBezTo>
                  <a:pt x="145901" y="443844"/>
                  <a:pt x="12330" y="476721"/>
                  <a:pt x="10275" y="493160"/>
                </a:cubicBezTo>
                <a:cubicBezTo>
                  <a:pt x="8220" y="509599"/>
                  <a:pt x="133572" y="517818"/>
                  <a:pt x="133572" y="530147"/>
                </a:cubicBezTo>
                <a:cubicBezTo>
                  <a:pt x="133572" y="542476"/>
                  <a:pt x="20550" y="552750"/>
                  <a:pt x="10275" y="567134"/>
                </a:cubicBezTo>
                <a:cubicBezTo>
                  <a:pt x="0" y="581518"/>
                  <a:pt x="59593" y="583572"/>
                  <a:pt x="71923" y="616449"/>
                </a:cubicBezTo>
                <a:cubicBezTo>
                  <a:pt x="84253" y="649326"/>
                  <a:pt x="84253" y="764397"/>
                  <a:pt x="84253" y="764397"/>
                </a:cubicBezTo>
              </a:path>
            </a:pathLst>
          </a:custGeom>
          <a:ln w="25400">
            <a:solidFill>
              <a:schemeClr val="tx1"/>
            </a:solidFill>
            <a:tailEnd type="stealt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Date Placeholder 24"/>
          <p:cNvSpPr>
            <a:spLocks noGrp="1"/>
          </p:cNvSpPr>
          <p:nvPr>
            <p:ph type="dt" sz="half" idx="10"/>
          </p:nvPr>
        </p:nvSpPr>
        <p:spPr/>
        <p:txBody>
          <a:bodyPr/>
          <a:lstStyle/>
          <a:p>
            <a:r>
              <a:rPr lang="en-US" smtClean="0"/>
              <a:t>2009</a:t>
            </a:r>
            <a:endParaRPr lang="en-US"/>
          </a:p>
        </p:txBody>
      </p:sp>
      <p:pic>
        <p:nvPicPr>
          <p:cNvPr id="27" name="Picture 42" descr="C:\Documents and Settings\nsantos\Local Settings\Temporary Internet Files\Content.IE5\OTHFMF7R\MCj04348740000[1].png"/>
          <p:cNvPicPr>
            <a:picLocks noChangeAspect="1" noChangeArrowheads="1"/>
          </p:cNvPicPr>
          <p:nvPr/>
        </p:nvPicPr>
        <p:blipFill>
          <a:blip r:embed="rId4"/>
          <a:srcRect/>
          <a:stretch>
            <a:fillRect/>
          </a:stretch>
        </p:blipFill>
        <p:spPr bwMode="auto">
          <a:xfrm>
            <a:off x="7315200" y="2483822"/>
            <a:ext cx="944784" cy="944784"/>
          </a:xfrm>
          <a:prstGeom prst="rect">
            <a:avLst/>
          </a:prstGeom>
          <a:noFill/>
          <a:ln w="9525">
            <a:noFill/>
            <a:miter lim="800000"/>
            <a:headEnd/>
            <a:tailEnd/>
          </a:ln>
        </p:spPr>
      </p:pic>
      <p:pic>
        <p:nvPicPr>
          <p:cNvPr id="28" name="Picture 128" descr="C:\Documents and Settings\nsantos\Local Settings\Temporary Internet Files\Content.IE5\OTHFMF7R\MCj04339420000[1].png"/>
          <p:cNvPicPr>
            <a:picLocks noChangeAspect="1" noChangeArrowheads="1"/>
          </p:cNvPicPr>
          <p:nvPr/>
        </p:nvPicPr>
        <p:blipFill>
          <a:blip r:embed="rId5"/>
          <a:srcRect/>
          <a:stretch>
            <a:fillRect/>
          </a:stretch>
        </p:blipFill>
        <p:spPr bwMode="auto">
          <a:xfrm>
            <a:off x="4833744" y="2590800"/>
            <a:ext cx="876300" cy="876300"/>
          </a:xfrm>
          <a:prstGeom prst="rect">
            <a:avLst/>
          </a:prstGeom>
          <a:noFill/>
          <a:ln w="9525">
            <a:noFill/>
            <a:miter lim="800000"/>
            <a:headEnd/>
            <a:tailEnd/>
          </a:ln>
          <a:effectLst/>
          <a:scene3d>
            <a:camera prst="orthographicFront">
              <a:rot lat="0" lon="10800000" rev="0"/>
            </a:camera>
            <a:lightRig rig="threePt" dir="t"/>
          </a:scene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Need solution to secure the computation state</a:t>
            </a:r>
            <a:endParaRPr lang="en-US" dirty="0"/>
          </a:p>
        </p:txBody>
      </p:sp>
      <p:sp>
        <p:nvSpPr>
          <p:cNvPr id="3" name="Content Placeholder 2"/>
          <p:cNvSpPr>
            <a:spLocks noGrp="1"/>
          </p:cNvSpPr>
          <p:nvPr>
            <p:ph idx="1"/>
          </p:nvPr>
        </p:nvSpPr>
        <p:spPr/>
        <p:txBody>
          <a:bodyPr>
            <a:normAutofit/>
          </a:bodyPr>
          <a:lstStyle/>
          <a:p>
            <a:r>
              <a:rPr lang="en-US" dirty="0" smtClean="0"/>
              <a:t>Encryption can secure communications and storage</a:t>
            </a:r>
          </a:p>
          <a:p>
            <a:r>
              <a:rPr lang="en-US" dirty="0" smtClean="0"/>
              <a:t>But, encryption </a:t>
            </a:r>
            <a:r>
              <a:rPr lang="en-US" i="1" dirty="0" smtClean="0"/>
              <a:t>per se</a:t>
            </a:r>
            <a:r>
              <a:rPr lang="en-US" dirty="0" smtClean="0"/>
              <a:t> is ineffective for computation</a:t>
            </a:r>
          </a:p>
          <a:p>
            <a:pPr lvl="1"/>
            <a:r>
              <a:rPr lang="en-US" dirty="0" smtClean="0"/>
              <a:t>Raw data kept in memory during computation</a:t>
            </a:r>
          </a:p>
          <a:p>
            <a:r>
              <a:rPr lang="en-US" dirty="0" smtClean="0"/>
              <a:t>Provider benefits from providing a solution</a:t>
            </a:r>
          </a:p>
        </p:txBody>
      </p:sp>
      <p:sp>
        <p:nvSpPr>
          <p:cNvPr id="4" name="Slide Number Placeholder 3"/>
          <p:cNvSpPr>
            <a:spLocks noGrp="1"/>
          </p:cNvSpPr>
          <p:nvPr>
            <p:ph type="sldNum" sz="quarter" idx="12"/>
          </p:nvPr>
        </p:nvSpPr>
        <p:spPr/>
        <p:txBody>
          <a:bodyPr/>
          <a:lstStyle/>
          <a:p>
            <a:fld id="{107177E9-3338-47BB-B586-8D51A881BC80}"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Date Placeholder 5"/>
          <p:cNvSpPr>
            <a:spLocks noGrp="1"/>
          </p:cNvSpPr>
          <p:nvPr>
            <p:ph type="dt" sz="half" idx="10"/>
          </p:nvPr>
        </p:nvSpPr>
        <p:spPr/>
        <p:txBody>
          <a:bodyPr/>
          <a:lstStyle/>
          <a:p>
            <a:r>
              <a:rPr lang="en-US" smtClean="0"/>
              <a:t>2009</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Trusted Cloud Computing Platform</a:t>
            </a:r>
            <a:endParaRPr lang="en-US" dirty="0"/>
          </a:p>
        </p:txBody>
      </p:sp>
      <p:sp>
        <p:nvSpPr>
          <p:cNvPr id="3" name="Content Placeholder 2"/>
          <p:cNvSpPr>
            <a:spLocks noGrp="1"/>
          </p:cNvSpPr>
          <p:nvPr>
            <p:ph idx="1"/>
          </p:nvPr>
        </p:nvSpPr>
        <p:spPr/>
        <p:txBody>
          <a:bodyPr>
            <a:normAutofit/>
          </a:bodyPr>
          <a:lstStyle/>
          <a:p>
            <a:r>
              <a:rPr lang="en-US" b="1" dirty="0" smtClean="0"/>
              <a:t>Goal: Make computation of virtual machines confidential</a:t>
            </a:r>
          </a:p>
          <a:p>
            <a:r>
              <a:rPr lang="en-US" dirty="0" smtClean="0"/>
              <a:t>Deployed by the service provider</a:t>
            </a:r>
          </a:p>
          <a:p>
            <a:r>
              <a:rPr lang="en-US" dirty="0" smtClean="0"/>
              <a:t>Customer can verify that computation is confidential</a:t>
            </a:r>
          </a:p>
        </p:txBody>
      </p:sp>
      <p:sp>
        <p:nvSpPr>
          <p:cNvPr id="4" name="Slide Number Placeholder 3"/>
          <p:cNvSpPr>
            <a:spLocks noGrp="1"/>
          </p:cNvSpPr>
          <p:nvPr>
            <p:ph type="sldNum" sz="quarter" idx="12"/>
          </p:nvPr>
        </p:nvSpPr>
        <p:spPr/>
        <p:txBody>
          <a:bodyPr/>
          <a:lstStyle/>
          <a:p>
            <a:fld id="{107177E9-3338-47BB-B586-8D51A881BC80}"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Date Placeholder 5"/>
          <p:cNvSpPr>
            <a:spLocks noGrp="1"/>
          </p:cNvSpPr>
          <p:nvPr>
            <p:ph type="dt" sz="half" idx="10"/>
          </p:nvPr>
        </p:nvSpPr>
        <p:spPr/>
        <p:txBody>
          <a:bodyPr/>
          <a:lstStyle/>
          <a:p>
            <a:r>
              <a:rPr lang="en-US" smtClean="0"/>
              <a:t>2009</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threat model:</a:t>
            </a:r>
            <a:br>
              <a:rPr lang="en-US" dirty="0" smtClean="0"/>
            </a:br>
            <a:r>
              <a:rPr lang="en-US" dirty="0" smtClean="0"/>
              <a:t>User with root privileges</a:t>
            </a:r>
            <a:endParaRPr lang="en-US" dirty="0"/>
          </a:p>
        </p:txBody>
      </p:sp>
      <p:sp>
        <p:nvSpPr>
          <p:cNvPr id="3" name="Content Placeholder 2"/>
          <p:cNvSpPr>
            <a:spLocks noGrp="1"/>
          </p:cNvSpPr>
          <p:nvPr>
            <p:ph idx="1"/>
          </p:nvPr>
        </p:nvSpPr>
        <p:spPr/>
        <p:txBody>
          <a:bodyPr>
            <a:normAutofit/>
          </a:bodyPr>
          <a:lstStyle/>
          <a:p>
            <a:r>
              <a:rPr lang="en-US" dirty="0" smtClean="0"/>
              <a:t>Providers require staff with privileged access to the system</a:t>
            </a:r>
          </a:p>
          <a:p>
            <a:pPr lvl="1"/>
            <a:r>
              <a:rPr lang="en-US" dirty="0" smtClean="0"/>
              <a:t>E.g., maintenance of software and workload</a:t>
            </a:r>
            <a:endParaRPr lang="en-US" b="1" dirty="0" smtClean="0"/>
          </a:p>
          <a:p>
            <a:r>
              <a:rPr lang="en-US" b="1" dirty="0" smtClean="0"/>
              <a:t>User with full privileges on any machine</a:t>
            </a:r>
          </a:p>
          <a:p>
            <a:pPr lvl="1"/>
            <a:r>
              <a:rPr lang="en-US" dirty="0" smtClean="0"/>
              <a:t>Configure, install and run software, remotely reboot</a:t>
            </a:r>
          </a:p>
          <a:p>
            <a:pPr lvl="1"/>
            <a:r>
              <a:rPr lang="en-US" dirty="0" smtClean="0"/>
              <a:t>Setup attacks to access VM state</a:t>
            </a:r>
          </a:p>
        </p:txBody>
      </p:sp>
      <p:sp>
        <p:nvSpPr>
          <p:cNvPr id="4" name="Slide Number Placeholder 3"/>
          <p:cNvSpPr>
            <a:spLocks noGrp="1"/>
          </p:cNvSpPr>
          <p:nvPr>
            <p:ph type="sldNum" sz="quarter" idx="12"/>
          </p:nvPr>
        </p:nvSpPr>
        <p:spPr/>
        <p:txBody>
          <a:bodyPr/>
          <a:lstStyle/>
          <a:p>
            <a:fld id="{107177E9-3338-47BB-B586-8D51A881BC80}"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Date Placeholder 5"/>
          <p:cNvSpPr>
            <a:spLocks noGrp="1"/>
          </p:cNvSpPr>
          <p:nvPr>
            <p:ph type="dt" sz="half" idx="10"/>
          </p:nvPr>
        </p:nvSpPr>
        <p:spPr/>
        <p:txBody>
          <a:bodyPr/>
          <a:lstStyle/>
          <a:p>
            <a:r>
              <a:rPr lang="en-US" smtClean="0"/>
              <a:t>2009</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Rely on provider to secure the hardware</a:t>
            </a:r>
            <a:endParaRPr lang="en-US" dirty="0"/>
          </a:p>
        </p:txBody>
      </p:sp>
      <p:sp>
        <p:nvSpPr>
          <p:cNvPr id="3" name="Content Placeholder 2"/>
          <p:cNvSpPr>
            <a:spLocks noGrp="1"/>
          </p:cNvSpPr>
          <p:nvPr>
            <p:ph idx="1"/>
          </p:nvPr>
        </p:nvSpPr>
        <p:spPr/>
        <p:txBody>
          <a:bodyPr>
            <a:normAutofit/>
          </a:bodyPr>
          <a:lstStyle/>
          <a:p>
            <a:r>
              <a:rPr lang="en-US" dirty="0" smtClean="0"/>
              <a:t>Access to hardware can bypass any </a:t>
            </a:r>
            <a:r>
              <a:rPr lang="en-US" dirty="0" err="1" smtClean="0"/>
              <a:t>sw</a:t>
            </a:r>
            <a:r>
              <a:rPr lang="en-US" dirty="0" smtClean="0"/>
              <a:t>-based protections</a:t>
            </a:r>
          </a:p>
          <a:p>
            <a:pPr lvl="1"/>
            <a:r>
              <a:rPr lang="en-US" dirty="0" smtClean="0"/>
              <a:t>E.g., cold boot attacks</a:t>
            </a:r>
          </a:p>
          <a:p>
            <a:r>
              <a:rPr lang="en-US" dirty="0" smtClean="0"/>
              <a:t>Leverage security protections deployed by providers </a:t>
            </a:r>
          </a:p>
          <a:p>
            <a:pPr lvl="1"/>
            <a:r>
              <a:rPr lang="en-US" dirty="0" smtClean="0"/>
              <a:t>E.g., physical security perimeter, surveillance</a:t>
            </a:r>
          </a:p>
          <a:p>
            <a:r>
              <a:rPr lang="en-US" dirty="0" smtClean="0"/>
              <a:t>These protections can mitigate hw-based attacks</a:t>
            </a:r>
          </a:p>
        </p:txBody>
      </p:sp>
      <p:sp>
        <p:nvSpPr>
          <p:cNvPr id="4" name="Slide Number Placeholder 3"/>
          <p:cNvSpPr>
            <a:spLocks noGrp="1"/>
          </p:cNvSpPr>
          <p:nvPr>
            <p:ph type="sldNum" sz="quarter" idx="12"/>
          </p:nvPr>
        </p:nvSpPr>
        <p:spPr/>
        <p:txBody>
          <a:bodyPr/>
          <a:lstStyle/>
          <a:p>
            <a:fld id="{107177E9-3338-47BB-B586-8D51A881BC80}"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Nuno Santos, MPI-SWS</a:t>
            </a:r>
            <a:endParaRPr lang="en-US"/>
          </a:p>
        </p:txBody>
      </p:sp>
      <p:sp>
        <p:nvSpPr>
          <p:cNvPr id="6" name="Date Placeholder 5"/>
          <p:cNvSpPr>
            <a:spLocks noGrp="1"/>
          </p:cNvSpPr>
          <p:nvPr>
            <p:ph type="dt" sz="half" idx="10"/>
          </p:nvPr>
        </p:nvSpPr>
        <p:spPr/>
        <p:txBody>
          <a:bodyPr/>
          <a:lstStyle/>
          <a:p>
            <a:r>
              <a:rPr lang="en-US" smtClean="0"/>
              <a:t>2009</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of elastic virtual machine services</a:t>
            </a:r>
            <a:endParaRPr lang="en-US" dirty="0"/>
          </a:p>
        </p:txBody>
      </p:sp>
      <p:sp>
        <p:nvSpPr>
          <p:cNvPr id="4" name="Slide Number Placeholder 3"/>
          <p:cNvSpPr>
            <a:spLocks noGrp="1"/>
          </p:cNvSpPr>
          <p:nvPr>
            <p:ph type="sldNum" sz="quarter" idx="12"/>
          </p:nvPr>
        </p:nvSpPr>
        <p:spPr/>
        <p:txBody>
          <a:bodyPr/>
          <a:lstStyle/>
          <a:p>
            <a:fld id="{107177E9-3338-47BB-B586-8D51A881BC80}" type="slidenum">
              <a:rPr lang="en-US" smtClean="0"/>
              <a:pPr/>
              <a:t>8</a:t>
            </a:fld>
            <a:endParaRPr lang="en-US"/>
          </a:p>
        </p:txBody>
      </p:sp>
      <p:sp>
        <p:nvSpPr>
          <p:cNvPr id="5" name="Freeform 4"/>
          <p:cNvSpPr/>
          <p:nvPr/>
        </p:nvSpPr>
        <p:spPr>
          <a:xfrm>
            <a:off x="2563047" y="2983902"/>
            <a:ext cx="4447353" cy="2654898"/>
          </a:xfrm>
          <a:custGeom>
            <a:avLst/>
            <a:gdLst>
              <a:gd name="connsiteX0" fmla="*/ 0 w 7645400"/>
              <a:gd name="connsiteY0" fmla="*/ 889000 h 4114800"/>
              <a:gd name="connsiteX1" fmla="*/ 5054600 w 7645400"/>
              <a:gd name="connsiteY1" fmla="*/ 0 h 4114800"/>
              <a:gd name="connsiteX2" fmla="*/ 7645400 w 7645400"/>
              <a:gd name="connsiteY2" fmla="*/ 1143000 h 4114800"/>
              <a:gd name="connsiteX3" fmla="*/ 7239000 w 7645400"/>
              <a:gd name="connsiteY3" fmla="*/ 3251200 h 4114800"/>
              <a:gd name="connsiteX4" fmla="*/ 4826000 w 7645400"/>
              <a:gd name="connsiteY4" fmla="*/ 4114800 h 4114800"/>
              <a:gd name="connsiteX5" fmla="*/ 3479800 w 7645400"/>
              <a:gd name="connsiteY5" fmla="*/ 3124200 h 4114800"/>
              <a:gd name="connsiteX6" fmla="*/ 1244600 w 7645400"/>
              <a:gd name="connsiteY6" fmla="*/ 3835400 h 4114800"/>
              <a:gd name="connsiteX7" fmla="*/ 152400 w 7645400"/>
              <a:gd name="connsiteY7" fmla="*/ 2590800 h 4114800"/>
              <a:gd name="connsiteX8" fmla="*/ 0 w 7645400"/>
              <a:gd name="connsiteY8" fmla="*/ 8890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45400" h="4114800">
                <a:moveTo>
                  <a:pt x="0" y="889000"/>
                </a:moveTo>
                <a:lnTo>
                  <a:pt x="5054600" y="0"/>
                </a:lnTo>
                <a:lnTo>
                  <a:pt x="7645400" y="1143000"/>
                </a:lnTo>
                <a:lnTo>
                  <a:pt x="7239000" y="3251200"/>
                </a:lnTo>
                <a:lnTo>
                  <a:pt x="4826000" y="4114800"/>
                </a:lnTo>
                <a:lnTo>
                  <a:pt x="3479800" y="3124200"/>
                </a:lnTo>
                <a:lnTo>
                  <a:pt x="1244600" y="3835400"/>
                </a:lnTo>
                <a:lnTo>
                  <a:pt x="152400" y="2590800"/>
                </a:lnTo>
                <a:lnTo>
                  <a:pt x="0" y="889000"/>
                </a:lnTo>
                <a:close/>
              </a:path>
            </a:pathLst>
          </a:cu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6"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193042" y="3414891"/>
            <a:ext cx="487584" cy="1125278"/>
          </a:xfrm>
          <a:prstGeom prst="rect">
            <a:avLst/>
          </a:prstGeom>
          <a:noFill/>
          <a:ln w="9525">
            <a:noFill/>
            <a:miter lim="800000"/>
            <a:headEnd/>
            <a:tailEnd/>
          </a:ln>
        </p:spPr>
      </p:pic>
      <p:pic>
        <p:nvPicPr>
          <p:cNvPr id="7"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4949250" y="3466610"/>
            <a:ext cx="487584" cy="1125278"/>
          </a:xfrm>
          <a:prstGeom prst="rect">
            <a:avLst/>
          </a:prstGeom>
          <a:noFill/>
          <a:ln w="9525">
            <a:noFill/>
            <a:miter lim="800000"/>
            <a:headEnd/>
            <a:tailEnd/>
          </a:ln>
        </p:spPr>
      </p:pic>
      <p:pic>
        <p:nvPicPr>
          <p:cNvPr id="8"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4690683" y="3523034"/>
            <a:ext cx="487584" cy="1125278"/>
          </a:xfrm>
          <a:prstGeom prst="rect">
            <a:avLst/>
          </a:prstGeom>
          <a:noFill/>
          <a:ln w="9525">
            <a:noFill/>
            <a:miter lim="800000"/>
            <a:headEnd/>
            <a:tailEnd/>
          </a:ln>
        </p:spPr>
      </p:pic>
      <p:pic>
        <p:nvPicPr>
          <p:cNvPr id="9"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4446891" y="3574752"/>
            <a:ext cx="487584" cy="1125278"/>
          </a:xfrm>
          <a:prstGeom prst="rect">
            <a:avLst/>
          </a:prstGeom>
          <a:noFill/>
          <a:ln w="9525">
            <a:noFill/>
            <a:miter lim="800000"/>
            <a:headEnd/>
            <a:tailEnd/>
          </a:ln>
        </p:spPr>
      </p:pic>
      <p:pic>
        <p:nvPicPr>
          <p:cNvPr id="10"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547648" y="3660950"/>
            <a:ext cx="487584" cy="1125278"/>
          </a:xfrm>
          <a:prstGeom prst="rect">
            <a:avLst/>
          </a:prstGeom>
          <a:noFill/>
          <a:ln w="9525">
            <a:noFill/>
            <a:miter lim="800000"/>
            <a:headEnd/>
            <a:tailEnd/>
          </a:ln>
        </p:spPr>
      </p:pic>
      <p:pic>
        <p:nvPicPr>
          <p:cNvPr id="11"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303856" y="3712669"/>
            <a:ext cx="487584" cy="1125278"/>
          </a:xfrm>
          <a:prstGeom prst="rect">
            <a:avLst/>
          </a:prstGeom>
          <a:noFill/>
          <a:ln w="9525">
            <a:noFill/>
            <a:miter lim="800000"/>
            <a:headEnd/>
            <a:tailEnd/>
          </a:ln>
        </p:spPr>
      </p:pic>
      <p:pic>
        <p:nvPicPr>
          <p:cNvPr id="12"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045289" y="3769092"/>
            <a:ext cx="487584" cy="1125278"/>
          </a:xfrm>
          <a:prstGeom prst="rect">
            <a:avLst/>
          </a:prstGeom>
          <a:noFill/>
          <a:ln w="9525">
            <a:noFill/>
            <a:miter lim="800000"/>
            <a:headEnd/>
            <a:tailEnd/>
          </a:ln>
        </p:spPr>
      </p:pic>
      <p:pic>
        <p:nvPicPr>
          <p:cNvPr id="13"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4801497" y="3820810"/>
            <a:ext cx="487584" cy="1125278"/>
          </a:xfrm>
          <a:prstGeom prst="rect">
            <a:avLst/>
          </a:prstGeom>
          <a:noFill/>
          <a:ln w="9525">
            <a:noFill/>
            <a:miter lim="800000"/>
            <a:headEnd/>
            <a:tailEnd/>
          </a:ln>
        </p:spPr>
      </p:pic>
      <p:pic>
        <p:nvPicPr>
          <p:cNvPr id="14"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946580" y="3919544"/>
            <a:ext cx="487584" cy="1125278"/>
          </a:xfrm>
          <a:prstGeom prst="rect">
            <a:avLst/>
          </a:prstGeom>
          <a:noFill/>
          <a:ln w="9525">
            <a:noFill/>
            <a:miter lim="800000"/>
            <a:headEnd/>
            <a:tailEnd/>
          </a:ln>
        </p:spPr>
      </p:pic>
      <p:pic>
        <p:nvPicPr>
          <p:cNvPr id="15"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702788" y="3971263"/>
            <a:ext cx="487584" cy="1125278"/>
          </a:xfrm>
          <a:prstGeom prst="rect">
            <a:avLst/>
          </a:prstGeom>
          <a:noFill/>
          <a:ln w="9525">
            <a:noFill/>
            <a:miter lim="800000"/>
            <a:headEnd/>
            <a:tailEnd/>
          </a:ln>
        </p:spPr>
      </p:pic>
      <p:pic>
        <p:nvPicPr>
          <p:cNvPr id="16"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444221" y="4027685"/>
            <a:ext cx="487584" cy="1125278"/>
          </a:xfrm>
          <a:prstGeom prst="rect">
            <a:avLst/>
          </a:prstGeom>
          <a:noFill/>
          <a:ln w="9525">
            <a:noFill/>
            <a:miter lim="800000"/>
            <a:headEnd/>
            <a:tailEnd/>
          </a:ln>
        </p:spPr>
      </p:pic>
      <p:pic>
        <p:nvPicPr>
          <p:cNvPr id="17"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5200430" y="4079404"/>
            <a:ext cx="487584" cy="1125278"/>
          </a:xfrm>
          <a:prstGeom prst="rect">
            <a:avLst/>
          </a:prstGeom>
          <a:noFill/>
          <a:ln w="9525">
            <a:noFill/>
            <a:miter lim="800000"/>
            <a:headEnd/>
            <a:tailEnd/>
          </a:ln>
        </p:spPr>
      </p:pic>
      <p:pic>
        <p:nvPicPr>
          <p:cNvPr id="18"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3331359" y="3911713"/>
            <a:ext cx="487584" cy="1125278"/>
          </a:xfrm>
          <a:prstGeom prst="rect">
            <a:avLst/>
          </a:prstGeom>
          <a:noFill/>
          <a:ln w="9525">
            <a:noFill/>
            <a:miter lim="800000"/>
            <a:headEnd/>
            <a:tailEnd/>
          </a:ln>
        </p:spPr>
      </p:pic>
      <p:pic>
        <p:nvPicPr>
          <p:cNvPr id="19"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3087568" y="3963431"/>
            <a:ext cx="487584" cy="1125278"/>
          </a:xfrm>
          <a:prstGeom prst="rect">
            <a:avLst/>
          </a:prstGeom>
          <a:noFill/>
          <a:ln w="9525">
            <a:noFill/>
            <a:miter lim="800000"/>
            <a:headEnd/>
            <a:tailEnd/>
          </a:ln>
        </p:spPr>
      </p:pic>
      <p:sp>
        <p:nvSpPr>
          <p:cNvPr id="20" name="Freeform 19"/>
          <p:cNvSpPr/>
          <p:nvPr/>
        </p:nvSpPr>
        <p:spPr>
          <a:xfrm>
            <a:off x="4262201" y="3294214"/>
            <a:ext cx="2423142" cy="1982553"/>
          </a:xfrm>
          <a:custGeom>
            <a:avLst/>
            <a:gdLst>
              <a:gd name="connsiteX0" fmla="*/ 0 w 4165600"/>
              <a:gd name="connsiteY0" fmla="*/ 355600 h 2921000"/>
              <a:gd name="connsiteX1" fmla="*/ 2006600 w 4165600"/>
              <a:gd name="connsiteY1" fmla="*/ 0 h 2921000"/>
              <a:gd name="connsiteX2" fmla="*/ 4165600 w 4165600"/>
              <a:gd name="connsiteY2" fmla="*/ 1041400 h 2921000"/>
              <a:gd name="connsiteX3" fmla="*/ 3962400 w 4165600"/>
              <a:gd name="connsiteY3" fmla="*/ 2336800 h 2921000"/>
              <a:gd name="connsiteX4" fmla="*/ 2032000 w 4165600"/>
              <a:gd name="connsiteY4" fmla="*/ 2921000 h 2921000"/>
              <a:gd name="connsiteX5" fmla="*/ 177800 w 4165600"/>
              <a:gd name="connsiteY5" fmla="*/ 1473200 h 2921000"/>
              <a:gd name="connsiteX6" fmla="*/ 76200 w 4165600"/>
              <a:gd name="connsiteY6" fmla="*/ 330200 h 292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5600" h="2921000">
                <a:moveTo>
                  <a:pt x="0" y="355600"/>
                </a:moveTo>
                <a:lnTo>
                  <a:pt x="2006600" y="0"/>
                </a:lnTo>
                <a:lnTo>
                  <a:pt x="4165600" y="1041400"/>
                </a:lnTo>
                <a:lnTo>
                  <a:pt x="3962400" y="2336800"/>
                </a:lnTo>
                <a:lnTo>
                  <a:pt x="2032000" y="2921000"/>
                </a:lnTo>
                <a:lnTo>
                  <a:pt x="177800" y="1473200"/>
                </a:lnTo>
                <a:lnTo>
                  <a:pt x="76200" y="330200"/>
                </a:lnTo>
              </a:path>
            </a:pathLst>
          </a:custGeom>
          <a:ln w="6350">
            <a:solidFill>
              <a:schemeClr val="tx1"/>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1" name="Freeform 20"/>
          <p:cNvSpPr/>
          <p:nvPr/>
        </p:nvSpPr>
        <p:spPr>
          <a:xfrm>
            <a:off x="2932428" y="3794163"/>
            <a:ext cx="1108144" cy="1310209"/>
          </a:xfrm>
          <a:custGeom>
            <a:avLst/>
            <a:gdLst>
              <a:gd name="connsiteX0" fmla="*/ 76200 w 1905000"/>
              <a:gd name="connsiteY0" fmla="*/ 203200 h 1930400"/>
              <a:gd name="connsiteX1" fmla="*/ 1016000 w 1905000"/>
              <a:gd name="connsiteY1" fmla="*/ 0 h 1930400"/>
              <a:gd name="connsiteX2" fmla="*/ 1905000 w 1905000"/>
              <a:gd name="connsiteY2" fmla="*/ 279400 h 1930400"/>
              <a:gd name="connsiteX3" fmla="*/ 1701800 w 1905000"/>
              <a:gd name="connsiteY3" fmla="*/ 1574800 h 1930400"/>
              <a:gd name="connsiteX4" fmla="*/ 660400 w 1905000"/>
              <a:gd name="connsiteY4" fmla="*/ 1930400 h 1930400"/>
              <a:gd name="connsiteX5" fmla="*/ 76200 w 1905000"/>
              <a:gd name="connsiteY5" fmla="*/ 1219200 h 1930400"/>
              <a:gd name="connsiteX6" fmla="*/ 0 w 1905000"/>
              <a:gd name="connsiteY6" fmla="*/ 152400 h 193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5000" h="1930400">
                <a:moveTo>
                  <a:pt x="76200" y="203200"/>
                </a:moveTo>
                <a:lnTo>
                  <a:pt x="1016000" y="0"/>
                </a:lnTo>
                <a:lnTo>
                  <a:pt x="1905000" y="279400"/>
                </a:lnTo>
                <a:lnTo>
                  <a:pt x="1701800" y="1574800"/>
                </a:lnTo>
                <a:lnTo>
                  <a:pt x="660400" y="1930400"/>
                </a:lnTo>
                <a:lnTo>
                  <a:pt x="76200" y="1219200"/>
                </a:lnTo>
                <a:lnTo>
                  <a:pt x="0" y="152400"/>
                </a:lnTo>
              </a:path>
            </a:pathLst>
          </a:custGeom>
          <a:ln w="6350">
            <a:solidFill>
              <a:schemeClr val="tx1"/>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8" name="TextBox 27"/>
          <p:cNvSpPr txBox="1"/>
          <p:nvPr/>
        </p:nvSpPr>
        <p:spPr>
          <a:xfrm>
            <a:off x="2971800" y="2220313"/>
            <a:ext cx="3378712" cy="774512"/>
          </a:xfrm>
          <a:prstGeom prst="rect">
            <a:avLst/>
          </a:prstGeom>
        </p:spPr>
        <p:txBody>
          <a:bodyPr vert="horz" wrap="none" lIns="0" tIns="188087" rIns="0" bIns="188087" rtlCol="0">
            <a:noAutofit/>
          </a:bodyPr>
          <a:lstStyle/>
          <a:p>
            <a:pPr marL="1321200" marR="0" indent="-637200" algn="l" defTabSz="1880867" rtl="0" eaLnBrk="1" fontAlgn="auto" latinLnBrk="0" hangingPunct="1">
              <a:lnSpc>
                <a:spcPct val="100000"/>
              </a:lnSpc>
              <a:spcBef>
                <a:spcPct val="20000"/>
              </a:spcBef>
              <a:spcAft>
                <a:spcPts val="0"/>
              </a:spcAft>
              <a:buClrTx/>
              <a:buSzPct val="100000"/>
              <a:tabLst/>
            </a:pPr>
            <a:r>
              <a:rPr lang="en-US" sz="2400" b="1" dirty="0" smtClean="0">
                <a:latin typeface="Calisto MT"/>
                <a:cs typeface="Linux Libertine"/>
              </a:rPr>
              <a:t>Service Provider</a:t>
            </a:r>
            <a:endParaRPr kumimoji="0" lang="en-US" sz="2400" b="1" u="none" strike="noStrike" kern="1200" cap="none" spc="0" normalizeH="0" baseline="0" noProof="0" dirty="0" smtClean="0">
              <a:ln>
                <a:noFill/>
              </a:ln>
              <a:effectLst/>
              <a:uLnTx/>
              <a:uFillTx/>
              <a:latin typeface="Calisto MT"/>
              <a:ea typeface="+mn-ea"/>
              <a:cs typeface="Linux Libertine"/>
            </a:endParaRPr>
          </a:p>
        </p:txBody>
      </p:sp>
      <p:sp>
        <p:nvSpPr>
          <p:cNvPr id="29" name="TextBox 28"/>
          <p:cNvSpPr txBox="1"/>
          <p:nvPr/>
        </p:nvSpPr>
        <p:spPr>
          <a:xfrm>
            <a:off x="6019800" y="3210913"/>
            <a:ext cx="825867" cy="369332"/>
          </a:xfrm>
          <a:prstGeom prst="rect">
            <a:avLst/>
          </a:prstGeom>
          <a:noFill/>
        </p:spPr>
        <p:txBody>
          <a:bodyPr wrap="none" rtlCol="0">
            <a:spAutoFit/>
          </a:bodyPr>
          <a:lstStyle/>
          <a:p>
            <a:pPr algn="ctr"/>
            <a:r>
              <a:rPr lang="en-US" b="1" dirty="0" smtClean="0"/>
              <a:t>Nodes</a:t>
            </a:r>
          </a:p>
        </p:txBody>
      </p:sp>
      <p:sp>
        <p:nvSpPr>
          <p:cNvPr id="30" name="TextBox 29"/>
          <p:cNvSpPr txBox="1"/>
          <p:nvPr/>
        </p:nvSpPr>
        <p:spPr>
          <a:xfrm>
            <a:off x="2362200" y="3174182"/>
            <a:ext cx="1082748" cy="646331"/>
          </a:xfrm>
          <a:prstGeom prst="rect">
            <a:avLst/>
          </a:prstGeom>
          <a:noFill/>
        </p:spPr>
        <p:txBody>
          <a:bodyPr wrap="none" rtlCol="0">
            <a:spAutoFit/>
          </a:bodyPr>
          <a:lstStyle/>
          <a:p>
            <a:pPr algn="ctr"/>
            <a:r>
              <a:rPr lang="en-US" b="1" dirty="0" smtClean="0"/>
              <a:t>Cloud </a:t>
            </a:r>
          </a:p>
          <a:p>
            <a:pPr algn="ctr"/>
            <a:r>
              <a:rPr lang="en-US" b="1" dirty="0" smtClean="0"/>
              <a:t>Manager</a:t>
            </a:r>
            <a:endParaRPr lang="en-US" dirty="0"/>
          </a:p>
        </p:txBody>
      </p:sp>
      <p:grpSp>
        <p:nvGrpSpPr>
          <p:cNvPr id="46" name="Group 45"/>
          <p:cNvGrpSpPr/>
          <p:nvPr/>
        </p:nvGrpSpPr>
        <p:grpSpPr>
          <a:xfrm>
            <a:off x="1679121" y="4866399"/>
            <a:ext cx="3720774" cy="1382001"/>
            <a:chOff x="1679121" y="4866399"/>
            <a:chExt cx="3720774" cy="1382001"/>
          </a:xfrm>
        </p:grpSpPr>
        <p:sp>
          <p:nvSpPr>
            <p:cNvPr id="23" name="Freeform 22"/>
            <p:cNvSpPr/>
            <p:nvPr/>
          </p:nvSpPr>
          <p:spPr>
            <a:xfrm>
              <a:off x="3818943" y="4901515"/>
              <a:ext cx="1551402" cy="179589"/>
            </a:xfrm>
            <a:custGeom>
              <a:avLst/>
              <a:gdLst>
                <a:gd name="connsiteX0" fmla="*/ 0 w 3378200"/>
                <a:gd name="connsiteY0" fmla="*/ 0 h 524933"/>
                <a:gd name="connsiteX1" fmla="*/ 1371600 w 3378200"/>
                <a:gd name="connsiteY1" fmla="*/ 406400 h 524933"/>
                <a:gd name="connsiteX2" fmla="*/ 2565400 w 3378200"/>
                <a:gd name="connsiteY2" fmla="*/ 482600 h 524933"/>
                <a:gd name="connsiteX3" fmla="*/ 3378200 w 3378200"/>
                <a:gd name="connsiteY3" fmla="*/ 152400 h 524933"/>
              </a:gdLst>
              <a:ahLst/>
              <a:cxnLst>
                <a:cxn ang="0">
                  <a:pos x="connsiteX0" y="connsiteY0"/>
                </a:cxn>
                <a:cxn ang="0">
                  <a:pos x="connsiteX1" y="connsiteY1"/>
                </a:cxn>
                <a:cxn ang="0">
                  <a:pos x="connsiteX2" y="connsiteY2"/>
                </a:cxn>
                <a:cxn ang="0">
                  <a:pos x="connsiteX3" y="connsiteY3"/>
                </a:cxn>
              </a:cxnLst>
              <a:rect l="l" t="t" r="r" b="b"/>
              <a:pathLst>
                <a:path w="3378200" h="524933">
                  <a:moveTo>
                    <a:pt x="0" y="0"/>
                  </a:moveTo>
                  <a:cubicBezTo>
                    <a:pt x="472016" y="162983"/>
                    <a:pt x="944033" y="325967"/>
                    <a:pt x="1371600" y="406400"/>
                  </a:cubicBezTo>
                  <a:cubicBezTo>
                    <a:pt x="1799167" y="486833"/>
                    <a:pt x="2230967" y="524933"/>
                    <a:pt x="2565400" y="482600"/>
                  </a:cubicBezTo>
                  <a:cubicBezTo>
                    <a:pt x="2899833" y="440267"/>
                    <a:pt x="3378200" y="152400"/>
                    <a:pt x="3378200" y="152400"/>
                  </a:cubicBezTo>
                </a:path>
              </a:pathLst>
            </a:custGeom>
            <a:ln w="19050">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grpSp>
          <p:nvGrpSpPr>
            <p:cNvPr id="43" name="Group 42"/>
            <p:cNvGrpSpPr/>
            <p:nvPr/>
          </p:nvGrpSpPr>
          <p:grpSpPr>
            <a:xfrm>
              <a:off x="1679121" y="4866399"/>
              <a:ext cx="3720774" cy="1382001"/>
              <a:chOff x="1679121" y="4866399"/>
              <a:chExt cx="3720774" cy="1382001"/>
            </a:xfrm>
          </p:grpSpPr>
          <p:sp>
            <p:nvSpPr>
              <p:cNvPr id="22" name="Freeform 21"/>
              <p:cNvSpPr/>
              <p:nvPr/>
            </p:nvSpPr>
            <p:spPr>
              <a:xfrm>
                <a:off x="1679121" y="4866399"/>
                <a:ext cx="1548811" cy="254932"/>
              </a:xfrm>
              <a:custGeom>
                <a:avLst/>
                <a:gdLst>
                  <a:gd name="connsiteX0" fmla="*/ 0 w 3149600"/>
                  <a:gd name="connsiteY0" fmla="*/ 355600 h 567267"/>
                  <a:gd name="connsiteX1" fmla="*/ 1930400 w 3149600"/>
                  <a:gd name="connsiteY1" fmla="*/ 508000 h 567267"/>
                  <a:gd name="connsiteX2" fmla="*/ 3149600 w 3149600"/>
                  <a:gd name="connsiteY2" fmla="*/ 0 h 567267"/>
                </a:gdLst>
                <a:ahLst/>
                <a:cxnLst>
                  <a:cxn ang="0">
                    <a:pos x="connsiteX0" y="connsiteY0"/>
                  </a:cxn>
                  <a:cxn ang="0">
                    <a:pos x="connsiteX1" y="connsiteY1"/>
                  </a:cxn>
                  <a:cxn ang="0">
                    <a:pos x="connsiteX2" y="connsiteY2"/>
                  </a:cxn>
                </a:cxnLst>
                <a:rect l="l" t="t" r="r" b="b"/>
                <a:pathLst>
                  <a:path w="3149600" h="567267">
                    <a:moveTo>
                      <a:pt x="0" y="355600"/>
                    </a:moveTo>
                    <a:cubicBezTo>
                      <a:pt x="702733" y="461433"/>
                      <a:pt x="1405467" y="567267"/>
                      <a:pt x="1930400" y="508000"/>
                    </a:cubicBezTo>
                    <a:cubicBezTo>
                      <a:pt x="2455333" y="448733"/>
                      <a:pt x="3149600" y="0"/>
                      <a:pt x="3149600" y="0"/>
                    </a:cubicBezTo>
                  </a:path>
                </a:pathLst>
              </a:custGeom>
              <a:ln w="19050">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4" name="Freeform 23"/>
              <p:cNvSpPr/>
              <p:nvPr/>
            </p:nvSpPr>
            <p:spPr>
              <a:xfrm>
                <a:off x="1679121" y="5081104"/>
                <a:ext cx="3720774" cy="413750"/>
              </a:xfrm>
              <a:custGeom>
                <a:avLst/>
                <a:gdLst>
                  <a:gd name="connsiteX0" fmla="*/ 0 w 6959600"/>
                  <a:gd name="connsiteY0" fmla="*/ 25400 h 613833"/>
                  <a:gd name="connsiteX1" fmla="*/ 2819400 w 6959600"/>
                  <a:gd name="connsiteY1" fmla="*/ 533400 h 613833"/>
                  <a:gd name="connsiteX2" fmla="*/ 5918200 w 6959600"/>
                  <a:gd name="connsiteY2" fmla="*/ 508000 h 613833"/>
                  <a:gd name="connsiteX3" fmla="*/ 6959600 w 6959600"/>
                  <a:gd name="connsiteY3" fmla="*/ 0 h 613833"/>
                </a:gdLst>
                <a:ahLst/>
                <a:cxnLst>
                  <a:cxn ang="0">
                    <a:pos x="connsiteX0" y="connsiteY0"/>
                  </a:cxn>
                  <a:cxn ang="0">
                    <a:pos x="connsiteX1" y="connsiteY1"/>
                  </a:cxn>
                  <a:cxn ang="0">
                    <a:pos x="connsiteX2" y="connsiteY2"/>
                  </a:cxn>
                  <a:cxn ang="0">
                    <a:pos x="connsiteX3" y="connsiteY3"/>
                  </a:cxn>
                </a:cxnLst>
                <a:rect l="l" t="t" r="r" b="b"/>
                <a:pathLst>
                  <a:path w="6959600" h="613833">
                    <a:moveTo>
                      <a:pt x="0" y="25400"/>
                    </a:moveTo>
                    <a:cubicBezTo>
                      <a:pt x="916516" y="239183"/>
                      <a:pt x="1833033" y="452967"/>
                      <a:pt x="2819400" y="533400"/>
                    </a:cubicBezTo>
                    <a:cubicBezTo>
                      <a:pt x="3805767" y="613833"/>
                      <a:pt x="5228167" y="596900"/>
                      <a:pt x="5918200" y="508000"/>
                    </a:cubicBezTo>
                    <a:cubicBezTo>
                      <a:pt x="6608233" y="419100"/>
                      <a:pt x="6959600" y="0"/>
                      <a:pt x="6959600" y="0"/>
                    </a:cubicBezTo>
                  </a:path>
                </a:pathLst>
              </a:custGeom>
              <a:ln w="19050">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33" name="TextBox 32"/>
              <p:cNvSpPr txBox="1"/>
              <p:nvPr/>
            </p:nvSpPr>
            <p:spPr>
              <a:xfrm>
                <a:off x="1985282" y="5602069"/>
                <a:ext cx="1900918" cy="646331"/>
              </a:xfrm>
              <a:prstGeom prst="rect">
                <a:avLst/>
              </a:prstGeom>
              <a:noFill/>
            </p:spPr>
            <p:txBody>
              <a:bodyPr wrap="none" rtlCol="0">
                <a:spAutoFit/>
              </a:bodyPr>
              <a:lstStyle/>
              <a:p>
                <a:pPr algn="ctr"/>
                <a:r>
                  <a:rPr lang="en-US" dirty="0" smtClean="0"/>
                  <a:t>Launch &amp; Access</a:t>
                </a:r>
              </a:p>
              <a:p>
                <a:pPr algn="ctr"/>
                <a:r>
                  <a:rPr lang="en-US" dirty="0" smtClean="0"/>
                  <a:t>VM</a:t>
                </a:r>
                <a:endParaRPr lang="en-US" dirty="0"/>
              </a:p>
            </p:txBody>
          </p:sp>
        </p:grpSp>
      </p:grpSp>
      <p:sp>
        <p:nvSpPr>
          <p:cNvPr id="35" name="Footer Placeholder 34"/>
          <p:cNvSpPr>
            <a:spLocks noGrp="1"/>
          </p:cNvSpPr>
          <p:nvPr>
            <p:ph type="ftr" sz="quarter" idx="11"/>
          </p:nvPr>
        </p:nvSpPr>
        <p:spPr/>
        <p:txBody>
          <a:bodyPr/>
          <a:lstStyle/>
          <a:p>
            <a:r>
              <a:rPr lang="en-US" smtClean="0"/>
              <a:t>Nuno Santos, MPI-SWS</a:t>
            </a:r>
            <a:endParaRPr lang="en-US"/>
          </a:p>
        </p:txBody>
      </p:sp>
      <p:sp>
        <p:nvSpPr>
          <p:cNvPr id="36" name="TextBox 35"/>
          <p:cNvSpPr txBox="1"/>
          <p:nvPr/>
        </p:nvSpPr>
        <p:spPr>
          <a:xfrm>
            <a:off x="575287" y="5127581"/>
            <a:ext cx="1177313" cy="369332"/>
          </a:xfrm>
          <a:prstGeom prst="rect">
            <a:avLst/>
          </a:prstGeom>
          <a:noFill/>
        </p:spPr>
        <p:txBody>
          <a:bodyPr wrap="none" rtlCol="0">
            <a:spAutoFit/>
          </a:bodyPr>
          <a:lstStyle/>
          <a:p>
            <a:r>
              <a:rPr lang="en-US" b="1" dirty="0" smtClean="0"/>
              <a:t>Customer</a:t>
            </a:r>
            <a:endParaRPr lang="en-US" b="1" dirty="0"/>
          </a:p>
        </p:txBody>
      </p:sp>
      <p:sp>
        <p:nvSpPr>
          <p:cNvPr id="37" name="Date Placeholder 36"/>
          <p:cNvSpPr>
            <a:spLocks noGrp="1"/>
          </p:cNvSpPr>
          <p:nvPr>
            <p:ph type="dt" sz="half" idx="10"/>
          </p:nvPr>
        </p:nvSpPr>
        <p:spPr/>
        <p:txBody>
          <a:bodyPr/>
          <a:lstStyle/>
          <a:p>
            <a:r>
              <a:rPr lang="en-US" smtClean="0"/>
              <a:t>2009</a:t>
            </a:r>
            <a:endParaRPr lang="en-US"/>
          </a:p>
        </p:txBody>
      </p:sp>
      <p:sp>
        <p:nvSpPr>
          <p:cNvPr id="39" name="TextBox 38"/>
          <p:cNvSpPr txBox="1"/>
          <p:nvPr/>
        </p:nvSpPr>
        <p:spPr>
          <a:xfrm>
            <a:off x="7315200" y="5144869"/>
            <a:ext cx="1447800" cy="646331"/>
          </a:xfrm>
          <a:prstGeom prst="rect">
            <a:avLst/>
          </a:prstGeom>
          <a:noFill/>
        </p:spPr>
        <p:txBody>
          <a:bodyPr wrap="square" rtlCol="0">
            <a:spAutoFit/>
          </a:bodyPr>
          <a:lstStyle/>
          <a:p>
            <a:pPr algn="ctr"/>
            <a:r>
              <a:rPr lang="en-US" b="1" dirty="0" smtClean="0"/>
              <a:t>Privileged</a:t>
            </a:r>
          </a:p>
          <a:p>
            <a:pPr algn="ctr"/>
            <a:r>
              <a:rPr lang="en-US" b="1" dirty="0" smtClean="0"/>
              <a:t>User</a:t>
            </a:r>
            <a:endParaRPr lang="en-US" b="1" dirty="0"/>
          </a:p>
        </p:txBody>
      </p:sp>
      <p:grpSp>
        <p:nvGrpSpPr>
          <p:cNvPr id="44" name="Group 43"/>
          <p:cNvGrpSpPr/>
          <p:nvPr/>
        </p:nvGrpSpPr>
        <p:grpSpPr>
          <a:xfrm>
            <a:off x="3733800" y="4978400"/>
            <a:ext cx="3886200" cy="1306731"/>
            <a:chOff x="3733800" y="4978400"/>
            <a:chExt cx="3886200" cy="1306731"/>
          </a:xfrm>
        </p:grpSpPr>
        <p:sp>
          <p:nvSpPr>
            <p:cNvPr id="34" name="TextBox 33"/>
            <p:cNvSpPr txBox="1"/>
            <p:nvPr/>
          </p:nvSpPr>
          <p:spPr>
            <a:xfrm>
              <a:off x="6245330" y="5638800"/>
              <a:ext cx="1374670" cy="646331"/>
            </a:xfrm>
            <a:prstGeom prst="rect">
              <a:avLst/>
            </a:prstGeom>
            <a:noFill/>
          </p:spPr>
          <p:txBody>
            <a:bodyPr wrap="none" rtlCol="0">
              <a:spAutoFit/>
            </a:bodyPr>
            <a:lstStyle/>
            <a:p>
              <a:pPr algn="ctr"/>
              <a:r>
                <a:rPr lang="en-US" dirty="0" smtClean="0"/>
                <a:t>Access</a:t>
              </a:r>
            </a:p>
            <a:p>
              <a:pPr algn="ctr"/>
              <a:r>
                <a:rPr lang="en-US" dirty="0" smtClean="0"/>
                <a:t>components</a:t>
              </a:r>
              <a:endParaRPr lang="en-US" dirty="0"/>
            </a:p>
          </p:txBody>
        </p:sp>
        <p:sp>
          <p:nvSpPr>
            <p:cNvPr id="41" name="Freeform 40"/>
            <p:cNvSpPr/>
            <p:nvPr/>
          </p:nvSpPr>
          <p:spPr>
            <a:xfrm>
              <a:off x="3733800" y="5024967"/>
              <a:ext cx="3759200" cy="690033"/>
            </a:xfrm>
            <a:custGeom>
              <a:avLst/>
              <a:gdLst>
                <a:gd name="connsiteX0" fmla="*/ 3759200 w 3759200"/>
                <a:gd name="connsiteY0" fmla="*/ 0 h 613833"/>
                <a:gd name="connsiteX1" fmla="*/ 2692400 w 3759200"/>
                <a:gd name="connsiteY1" fmla="*/ 584200 h 613833"/>
                <a:gd name="connsiteX2" fmla="*/ 0 w 3759200"/>
                <a:gd name="connsiteY2" fmla="*/ 177800 h 613833"/>
              </a:gdLst>
              <a:ahLst/>
              <a:cxnLst>
                <a:cxn ang="0">
                  <a:pos x="connsiteX0" y="connsiteY0"/>
                </a:cxn>
                <a:cxn ang="0">
                  <a:pos x="connsiteX1" y="connsiteY1"/>
                </a:cxn>
                <a:cxn ang="0">
                  <a:pos x="connsiteX2" y="connsiteY2"/>
                </a:cxn>
              </a:cxnLst>
              <a:rect l="l" t="t" r="r" b="b"/>
              <a:pathLst>
                <a:path w="3759200" h="613833">
                  <a:moveTo>
                    <a:pt x="3759200" y="0"/>
                  </a:moveTo>
                  <a:cubicBezTo>
                    <a:pt x="3539066" y="277283"/>
                    <a:pt x="3318933" y="554567"/>
                    <a:pt x="2692400" y="584200"/>
                  </a:cubicBezTo>
                  <a:cubicBezTo>
                    <a:pt x="2065867" y="613833"/>
                    <a:pt x="1032933" y="395816"/>
                    <a:pt x="0" y="177800"/>
                  </a:cubicBezTo>
                </a:path>
              </a:pathLst>
            </a:custGeom>
            <a:ln w="19050">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Freeform 41"/>
            <p:cNvSpPr/>
            <p:nvPr/>
          </p:nvSpPr>
          <p:spPr>
            <a:xfrm>
              <a:off x="6616700" y="4978400"/>
              <a:ext cx="863600" cy="154517"/>
            </a:xfrm>
            <a:custGeom>
              <a:avLst/>
              <a:gdLst>
                <a:gd name="connsiteX0" fmla="*/ 863600 w 863600"/>
                <a:gd name="connsiteY0" fmla="*/ 0 h 154517"/>
                <a:gd name="connsiteX1" fmla="*/ 406400 w 863600"/>
                <a:gd name="connsiteY1" fmla="*/ 152400 h 154517"/>
                <a:gd name="connsiteX2" fmla="*/ 0 w 863600"/>
                <a:gd name="connsiteY2" fmla="*/ 12700 h 154517"/>
              </a:gdLst>
              <a:ahLst/>
              <a:cxnLst>
                <a:cxn ang="0">
                  <a:pos x="connsiteX0" y="connsiteY0"/>
                </a:cxn>
                <a:cxn ang="0">
                  <a:pos x="connsiteX1" y="connsiteY1"/>
                </a:cxn>
                <a:cxn ang="0">
                  <a:pos x="connsiteX2" y="connsiteY2"/>
                </a:cxn>
              </a:cxnLst>
              <a:rect l="l" t="t" r="r" b="b"/>
              <a:pathLst>
                <a:path w="863600" h="154517">
                  <a:moveTo>
                    <a:pt x="863600" y="0"/>
                  </a:moveTo>
                  <a:cubicBezTo>
                    <a:pt x="706966" y="75141"/>
                    <a:pt x="550333" y="150283"/>
                    <a:pt x="406400" y="152400"/>
                  </a:cubicBezTo>
                  <a:cubicBezTo>
                    <a:pt x="262467" y="154517"/>
                    <a:pt x="131233" y="83608"/>
                    <a:pt x="0" y="12700"/>
                  </a:cubicBezTo>
                </a:path>
              </a:pathLst>
            </a:custGeom>
            <a:ln w="19050">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pic>
        <p:nvPicPr>
          <p:cNvPr id="40" name="Picture 42" descr="C:\Documents and Settings\nsantos\Local Settings\Temporary Internet Files\Content.IE5\OTHFMF7R\MCj04348740000[1].png"/>
          <p:cNvPicPr>
            <a:picLocks noChangeAspect="1" noChangeArrowheads="1"/>
          </p:cNvPicPr>
          <p:nvPr/>
        </p:nvPicPr>
        <p:blipFill>
          <a:blip r:embed="rId4"/>
          <a:srcRect/>
          <a:stretch>
            <a:fillRect/>
          </a:stretch>
        </p:blipFill>
        <p:spPr bwMode="auto">
          <a:xfrm>
            <a:off x="7620000" y="4430113"/>
            <a:ext cx="762000" cy="762000"/>
          </a:xfrm>
          <a:prstGeom prst="rect">
            <a:avLst/>
          </a:prstGeom>
          <a:noFill/>
          <a:ln w="9525">
            <a:noFill/>
            <a:miter lim="800000"/>
            <a:headEnd/>
            <a:tailEnd/>
          </a:ln>
        </p:spPr>
      </p:pic>
      <p:pic>
        <p:nvPicPr>
          <p:cNvPr id="45" name="Picture 128" descr="C:\Documents and Settings\nsantos\Local Settings\Temporary Internet Files\Content.IE5\OTHFMF7R\MCj04339420000[1].png"/>
          <p:cNvPicPr>
            <a:picLocks noChangeAspect="1" noChangeArrowheads="1"/>
          </p:cNvPicPr>
          <p:nvPr/>
        </p:nvPicPr>
        <p:blipFill>
          <a:blip r:embed="rId5"/>
          <a:srcRect/>
          <a:stretch>
            <a:fillRect/>
          </a:stretch>
        </p:blipFill>
        <p:spPr bwMode="auto">
          <a:xfrm>
            <a:off x="762000" y="4430113"/>
            <a:ext cx="766244" cy="766244"/>
          </a:xfrm>
          <a:prstGeom prst="rect">
            <a:avLst/>
          </a:prstGeom>
          <a:noFill/>
          <a:ln w="9525">
            <a:noFill/>
            <a:miter lim="800000"/>
            <a:headEnd/>
            <a:tailEnd/>
          </a:ln>
          <a:effectLst/>
          <a:scene3d>
            <a:camera prst="orthographicFront">
              <a:rot lat="0" lon="10800000" rev="0"/>
            </a:camera>
            <a:lightRig rig="threePt" dir="t"/>
          </a:scene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fade">
                                      <p:cBhvr>
                                        <p:cTn id="1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Freeform 17"/>
          <p:cNvSpPr/>
          <p:nvPr/>
        </p:nvSpPr>
        <p:spPr>
          <a:xfrm>
            <a:off x="7378700" y="2743200"/>
            <a:ext cx="1333500" cy="2298700"/>
          </a:xfrm>
          <a:custGeom>
            <a:avLst/>
            <a:gdLst>
              <a:gd name="connsiteX0" fmla="*/ 12700 w 1333500"/>
              <a:gd name="connsiteY0" fmla="*/ 25400 h 2298700"/>
              <a:gd name="connsiteX1" fmla="*/ 0 w 1333500"/>
              <a:gd name="connsiteY1" fmla="*/ 1955800 h 2298700"/>
              <a:gd name="connsiteX2" fmla="*/ 165100 w 1333500"/>
              <a:gd name="connsiteY2" fmla="*/ 2146300 h 2298700"/>
              <a:gd name="connsiteX3" fmla="*/ 1117600 w 1333500"/>
              <a:gd name="connsiteY3" fmla="*/ 2146300 h 2298700"/>
              <a:gd name="connsiteX4" fmla="*/ 1219200 w 1333500"/>
              <a:gd name="connsiteY4" fmla="*/ 2298700 h 2298700"/>
              <a:gd name="connsiteX5" fmla="*/ 1282700 w 1333500"/>
              <a:gd name="connsiteY5" fmla="*/ 2120900 h 2298700"/>
              <a:gd name="connsiteX6" fmla="*/ 1333500 w 1333500"/>
              <a:gd name="connsiteY6" fmla="*/ 152400 h 2298700"/>
              <a:gd name="connsiteX7" fmla="*/ 1168400 w 1333500"/>
              <a:gd name="connsiteY7" fmla="*/ 0 h 2298700"/>
              <a:gd name="connsiteX8" fmla="*/ 12700 w 1333500"/>
              <a:gd name="connsiteY8" fmla="*/ 25400 h 229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0" h="2298700">
                <a:moveTo>
                  <a:pt x="12700" y="25400"/>
                </a:moveTo>
                <a:cubicBezTo>
                  <a:pt x="8467" y="668867"/>
                  <a:pt x="0" y="1955800"/>
                  <a:pt x="0" y="1955800"/>
                </a:cubicBezTo>
                <a:lnTo>
                  <a:pt x="165100" y="2146300"/>
                </a:lnTo>
                <a:lnTo>
                  <a:pt x="1117600" y="2146300"/>
                </a:lnTo>
                <a:lnTo>
                  <a:pt x="1219200" y="2298700"/>
                </a:lnTo>
                <a:lnTo>
                  <a:pt x="1282700" y="2120900"/>
                </a:lnTo>
                <a:lnTo>
                  <a:pt x="1333500" y="152400"/>
                </a:lnTo>
                <a:lnTo>
                  <a:pt x="1168400" y="0"/>
                </a:lnTo>
                <a:lnTo>
                  <a:pt x="12700" y="25400"/>
                </a:lnTo>
                <a:close/>
              </a:path>
            </a:pathLst>
          </a:custGeom>
          <a:solidFill>
            <a:schemeClr val="bg1"/>
          </a:solid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Trusted computing techniques </a:t>
            </a:r>
            <a:br>
              <a:rPr lang="en-US" dirty="0" smtClean="0"/>
            </a:br>
            <a:r>
              <a:rPr lang="en-US" dirty="0" smtClean="0"/>
              <a:t>are a good start</a:t>
            </a:r>
            <a:endParaRPr lang="en-US" dirty="0"/>
          </a:p>
        </p:txBody>
      </p:sp>
      <p:sp>
        <p:nvSpPr>
          <p:cNvPr id="3" name="Content Placeholder 2"/>
          <p:cNvSpPr>
            <a:spLocks noGrp="1"/>
          </p:cNvSpPr>
          <p:nvPr>
            <p:ph idx="1"/>
          </p:nvPr>
        </p:nvSpPr>
        <p:spPr>
          <a:xfrm>
            <a:off x="739775" y="2770094"/>
            <a:ext cx="4518025" cy="3267169"/>
          </a:xfrm>
        </p:spPr>
        <p:txBody>
          <a:bodyPr>
            <a:normAutofit/>
          </a:bodyPr>
          <a:lstStyle/>
          <a:p>
            <a:r>
              <a:rPr lang="en-US" dirty="0" smtClean="0"/>
              <a:t>Trusted computing platforms</a:t>
            </a:r>
          </a:p>
          <a:p>
            <a:pPr lvl="1"/>
            <a:r>
              <a:rPr lang="en-US" dirty="0" smtClean="0"/>
              <a:t>Remote party can identify the software stack on host</a:t>
            </a:r>
          </a:p>
          <a:p>
            <a:r>
              <a:rPr lang="en-US" dirty="0" smtClean="0"/>
              <a:t>Trusted Platform Module (TPM)</a:t>
            </a:r>
          </a:p>
          <a:p>
            <a:pPr lvl="1"/>
            <a:r>
              <a:rPr lang="en-US" dirty="0" smtClean="0"/>
              <a:t>Secure boot</a:t>
            </a:r>
          </a:p>
          <a:p>
            <a:pPr lvl="1"/>
            <a:r>
              <a:rPr lang="en-US" dirty="0" smtClean="0"/>
              <a:t>Remote attestation</a:t>
            </a:r>
          </a:p>
        </p:txBody>
      </p:sp>
      <p:sp>
        <p:nvSpPr>
          <p:cNvPr id="4" name="Slide Number Placeholder 3"/>
          <p:cNvSpPr>
            <a:spLocks noGrp="1"/>
          </p:cNvSpPr>
          <p:nvPr>
            <p:ph type="sldNum" sz="quarter" idx="12"/>
          </p:nvPr>
        </p:nvSpPr>
        <p:spPr/>
        <p:txBody>
          <a:bodyPr>
            <a:normAutofit/>
          </a:bodyPr>
          <a:lstStyle/>
          <a:p>
            <a:fld id="{107177E9-3338-47BB-B586-8D51A881BC80}" type="slidenum">
              <a:rPr lang="en-US" smtClean="0"/>
              <a:pPr/>
              <a:t>9</a:t>
            </a:fld>
            <a:endParaRPr lang="en-US"/>
          </a:p>
        </p:txBody>
      </p:sp>
      <p:pic>
        <p:nvPicPr>
          <p:cNvPr id="5" name="Picture 32" descr="C:\Documents and Settings\nsantos\Local Settings\Temporary Internet Files\Content.IE5\OTHFMF7R\MCj04352420000[1].png"/>
          <p:cNvPicPr>
            <a:picLocks noChangeAspect="1" noChangeArrowheads="1"/>
          </p:cNvPicPr>
          <p:nvPr/>
        </p:nvPicPr>
        <p:blipFill>
          <a:blip r:embed="rId3"/>
          <a:srcRect/>
          <a:stretch>
            <a:fillRect/>
          </a:stretch>
        </p:blipFill>
        <p:spPr bwMode="auto">
          <a:xfrm>
            <a:off x="8424966" y="5086129"/>
            <a:ext cx="566634" cy="1060671"/>
          </a:xfrm>
          <a:prstGeom prst="rect">
            <a:avLst/>
          </a:prstGeom>
          <a:noFill/>
          <a:ln w="9525">
            <a:noFill/>
            <a:miter lim="800000"/>
            <a:headEnd/>
            <a:tailEnd/>
          </a:ln>
        </p:spPr>
      </p:pic>
      <p:sp>
        <p:nvSpPr>
          <p:cNvPr id="6" name="Cube 5"/>
          <p:cNvSpPr/>
          <p:nvPr/>
        </p:nvSpPr>
        <p:spPr>
          <a:xfrm rot="16200000">
            <a:off x="7633335" y="3208877"/>
            <a:ext cx="846923" cy="1107606"/>
          </a:xfrm>
          <a:prstGeom prst="cube">
            <a:avLst>
              <a:gd name="adj" fmla="val 1413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descr="j04339051.png"/>
          <p:cNvPicPr>
            <a:picLocks noChangeAspect="1"/>
          </p:cNvPicPr>
          <p:nvPr/>
        </p:nvPicPr>
        <p:blipFill>
          <a:blip r:embed="rId4"/>
          <a:stretch>
            <a:fillRect/>
          </a:stretch>
        </p:blipFill>
        <p:spPr>
          <a:xfrm>
            <a:off x="7551353" y="4089400"/>
            <a:ext cx="830647" cy="786097"/>
          </a:xfrm>
          <a:prstGeom prst="rect">
            <a:avLst/>
          </a:prstGeom>
        </p:spPr>
      </p:pic>
      <p:sp>
        <p:nvSpPr>
          <p:cNvPr id="15" name="Cloud 14"/>
          <p:cNvSpPr/>
          <p:nvPr/>
        </p:nvSpPr>
        <p:spPr>
          <a:xfrm>
            <a:off x="7408307" y="5160456"/>
            <a:ext cx="679825" cy="648173"/>
          </a:xfrm>
          <a:prstGeom prst="cloud">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6" name="Freeform 15"/>
          <p:cNvSpPr/>
          <p:nvPr/>
        </p:nvSpPr>
        <p:spPr>
          <a:xfrm>
            <a:off x="7202259" y="5387698"/>
            <a:ext cx="1179741" cy="211503"/>
          </a:xfrm>
          <a:custGeom>
            <a:avLst/>
            <a:gdLst>
              <a:gd name="connsiteX0" fmla="*/ 0 w 3149600"/>
              <a:gd name="connsiteY0" fmla="*/ 355600 h 567267"/>
              <a:gd name="connsiteX1" fmla="*/ 1930400 w 3149600"/>
              <a:gd name="connsiteY1" fmla="*/ 508000 h 567267"/>
              <a:gd name="connsiteX2" fmla="*/ 3149600 w 3149600"/>
              <a:gd name="connsiteY2" fmla="*/ 0 h 567267"/>
            </a:gdLst>
            <a:ahLst/>
            <a:cxnLst>
              <a:cxn ang="0">
                <a:pos x="connsiteX0" y="connsiteY0"/>
              </a:cxn>
              <a:cxn ang="0">
                <a:pos x="connsiteX1" y="connsiteY1"/>
              </a:cxn>
              <a:cxn ang="0">
                <a:pos x="connsiteX2" y="connsiteY2"/>
              </a:cxn>
            </a:cxnLst>
            <a:rect l="l" t="t" r="r" b="b"/>
            <a:pathLst>
              <a:path w="3149600" h="567267">
                <a:moveTo>
                  <a:pt x="0" y="355600"/>
                </a:moveTo>
                <a:cubicBezTo>
                  <a:pt x="702733" y="461433"/>
                  <a:pt x="1405467" y="567267"/>
                  <a:pt x="1930400" y="508000"/>
                </a:cubicBezTo>
                <a:cubicBezTo>
                  <a:pt x="2455333" y="448733"/>
                  <a:pt x="3149600" y="0"/>
                  <a:pt x="3149600" y="0"/>
                </a:cubicBezTo>
              </a:path>
            </a:pathLst>
          </a:custGeom>
          <a:ln w="25400">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9" name="TextBox 18"/>
          <p:cNvSpPr txBox="1"/>
          <p:nvPr/>
        </p:nvSpPr>
        <p:spPr>
          <a:xfrm>
            <a:off x="8230571" y="4419600"/>
            <a:ext cx="711140" cy="369332"/>
          </a:xfrm>
          <a:prstGeom prst="rect">
            <a:avLst/>
          </a:prstGeom>
          <a:noFill/>
        </p:spPr>
        <p:txBody>
          <a:bodyPr wrap="none" rtlCol="0">
            <a:spAutoFit/>
          </a:bodyPr>
          <a:lstStyle/>
          <a:p>
            <a:pPr algn="ctr"/>
            <a:r>
              <a:rPr lang="en-US" b="1" dirty="0" smtClean="0"/>
              <a:t>TPM</a:t>
            </a:r>
          </a:p>
        </p:txBody>
      </p:sp>
      <p:sp>
        <p:nvSpPr>
          <p:cNvPr id="21" name="TextBox 20"/>
          <p:cNvSpPr txBox="1"/>
          <p:nvPr/>
        </p:nvSpPr>
        <p:spPr>
          <a:xfrm>
            <a:off x="6762176" y="5802868"/>
            <a:ext cx="2108269" cy="369332"/>
          </a:xfrm>
          <a:prstGeom prst="rect">
            <a:avLst/>
          </a:prstGeom>
          <a:noFill/>
        </p:spPr>
        <p:txBody>
          <a:bodyPr wrap="none" rtlCol="0">
            <a:spAutoFit/>
          </a:bodyPr>
          <a:lstStyle/>
          <a:p>
            <a:pPr algn="ctr"/>
            <a:r>
              <a:rPr lang="en-US" b="1" dirty="0" smtClean="0"/>
              <a:t>Remote attestation</a:t>
            </a:r>
          </a:p>
        </p:txBody>
      </p:sp>
      <p:sp>
        <p:nvSpPr>
          <p:cNvPr id="23" name="Footer Placeholder 22"/>
          <p:cNvSpPr>
            <a:spLocks noGrp="1"/>
          </p:cNvSpPr>
          <p:nvPr>
            <p:ph type="ftr" sz="quarter" idx="11"/>
          </p:nvPr>
        </p:nvSpPr>
        <p:spPr/>
        <p:txBody>
          <a:bodyPr/>
          <a:lstStyle/>
          <a:p>
            <a:r>
              <a:rPr lang="en-US" smtClean="0"/>
              <a:t>Nuno Santos, MPI-SWS</a:t>
            </a:r>
            <a:endParaRPr lang="en-US"/>
          </a:p>
        </p:txBody>
      </p:sp>
      <p:sp>
        <p:nvSpPr>
          <p:cNvPr id="26" name="Date Placeholder 25"/>
          <p:cNvSpPr>
            <a:spLocks noGrp="1"/>
          </p:cNvSpPr>
          <p:nvPr>
            <p:ph type="dt" sz="half" idx="10"/>
          </p:nvPr>
        </p:nvSpPr>
        <p:spPr/>
        <p:txBody>
          <a:bodyPr/>
          <a:lstStyle/>
          <a:p>
            <a:r>
              <a:rPr lang="en-US" smtClean="0"/>
              <a:t>2009</a:t>
            </a:r>
            <a:endParaRPr lang="en-US"/>
          </a:p>
        </p:txBody>
      </p:sp>
      <p:pic>
        <p:nvPicPr>
          <p:cNvPr id="28" name="Picture 128" descr="C:\Documents and Settings\nsantos\Local Settings\Temporary Internet Files\Content.IE5\OTHFMF7R\MCj04339420000[1].png"/>
          <p:cNvPicPr>
            <a:picLocks noChangeAspect="1" noChangeArrowheads="1"/>
          </p:cNvPicPr>
          <p:nvPr/>
        </p:nvPicPr>
        <p:blipFill>
          <a:blip r:embed="rId5"/>
          <a:srcRect/>
          <a:stretch>
            <a:fillRect/>
          </a:stretch>
        </p:blipFill>
        <p:spPr bwMode="auto">
          <a:xfrm>
            <a:off x="6396556" y="5029200"/>
            <a:ext cx="766244" cy="766244"/>
          </a:xfrm>
          <a:prstGeom prst="rect">
            <a:avLst/>
          </a:prstGeom>
          <a:noFill/>
          <a:ln w="9525">
            <a:noFill/>
            <a:miter lim="800000"/>
            <a:headEnd/>
            <a:tailEnd/>
          </a:ln>
          <a:effectLst/>
          <a:scene3d>
            <a:camera prst="orthographicFront">
              <a:rot lat="0" lon="10800000" rev="0"/>
            </a:camera>
            <a:lightRig rig="threePt" dir="t"/>
          </a:scene3d>
        </p:spPr>
      </p:pic>
      <p:sp>
        <p:nvSpPr>
          <p:cNvPr id="24" name="Left Brace 23"/>
          <p:cNvSpPr/>
          <p:nvPr/>
        </p:nvSpPr>
        <p:spPr>
          <a:xfrm>
            <a:off x="6971435" y="3339219"/>
            <a:ext cx="276544" cy="1536278"/>
          </a:xfrm>
          <a:prstGeom prst="leftBrace">
            <a:avLst>
              <a:gd name="adj1" fmla="val 62175"/>
              <a:gd name="adj2" fmla="val 50000"/>
            </a:avLst>
          </a:prstGeom>
          <a:ln w="190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TextBox 24"/>
          <p:cNvSpPr txBox="1"/>
          <p:nvPr/>
        </p:nvSpPr>
        <p:spPr>
          <a:xfrm>
            <a:off x="5538908" y="3609006"/>
            <a:ext cx="1547692" cy="923330"/>
          </a:xfrm>
          <a:prstGeom prst="rect">
            <a:avLst/>
          </a:prstGeom>
          <a:noFill/>
        </p:spPr>
        <p:txBody>
          <a:bodyPr wrap="square" rtlCol="0">
            <a:spAutoFit/>
          </a:bodyPr>
          <a:lstStyle/>
          <a:p>
            <a:pPr algn="ctr"/>
            <a:r>
              <a:rPr lang="en-US" b="1" dirty="0" smtClean="0"/>
              <a:t>Trusted</a:t>
            </a:r>
          </a:p>
          <a:p>
            <a:pPr algn="ctr"/>
            <a:r>
              <a:rPr lang="en-US" b="1" dirty="0" smtClean="0"/>
              <a:t>Computing</a:t>
            </a:r>
          </a:p>
          <a:p>
            <a:pPr algn="ctr"/>
            <a:r>
              <a:rPr lang="en-US" b="1" dirty="0" smtClean="0"/>
              <a:t>Platform</a:t>
            </a:r>
          </a:p>
        </p:txBody>
      </p:sp>
      <p:sp>
        <p:nvSpPr>
          <p:cNvPr id="29" name="Cube 28"/>
          <p:cNvSpPr/>
          <p:nvPr/>
        </p:nvSpPr>
        <p:spPr>
          <a:xfrm rot="16200000">
            <a:off x="7834988" y="2563607"/>
            <a:ext cx="443618" cy="1107606"/>
          </a:xfrm>
          <a:prstGeom prst="cub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20" name="TextBox 19"/>
          <p:cNvSpPr txBox="1"/>
          <p:nvPr/>
        </p:nvSpPr>
        <p:spPr>
          <a:xfrm>
            <a:off x="7525952" y="3475010"/>
            <a:ext cx="1160848" cy="646331"/>
          </a:xfrm>
          <a:prstGeom prst="rect">
            <a:avLst/>
          </a:prstGeom>
          <a:noFill/>
        </p:spPr>
        <p:txBody>
          <a:bodyPr wrap="square" rtlCol="0">
            <a:spAutoFit/>
          </a:bodyPr>
          <a:lstStyle/>
          <a:p>
            <a:pPr algn="ctr"/>
            <a:r>
              <a:rPr lang="en-US" b="1" dirty="0" smtClean="0"/>
              <a:t>Trusted</a:t>
            </a:r>
          </a:p>
          <a:p>
            <a:pPr algn="ctr"/>
            <a:r>
              <a:rPr lang="en-US" b="1" dirty="0" smtClean="0"/>
              <a:t>Software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3" Type="http://schemas.openxmlformats.org/officeDocument/2006/relationships/image" Target="../media/image3.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majorFont>
      <a:minorFont>
        <a:latin typeface="Calisto MT"/>
        <a:ea typeface=""/>
        <a:cs typeface=""/>
        <a:font script="Jpan" typeface="ＭＳ 明朝"/>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3406</TotalTime>
  <Words>2322</Words>
  <Application>Microsoft Macintosh PowerPoint</Application>
  <PresentationFormat>On-screen Show (4:3)</PresentationFormat>
  <Paragraphs>286</Paragraphs>
  <Slides>14</Slides>
  <Notes>13</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Genesis</vt:lpstr>
      <vt:lpstr>Towards trusted cloud computing</vt:lpstr>
      <vt:lpstr>Cloud computing appealing but still concerns</vt:lpstr>
      <vt:lpstr>Potential data leakage at the provider site</vt:lpstr>
      <vt:lpstr>Need solution to secure the computation state</vt:lpstr>
      <vt:lpstr>Trusted Cloud Computing Platform</vt:lpstr>
      <vt:lpstr>The threat model: User with root privileges</vt:lpstr>
      <vt:lpstr>Rely on provider to secure the hardware</vt:lpstr>
      <vt:lpstr>Model of elastic virtual machine services</vt:lpstr>
      <vt:lpstr>Trusted computing techniques  are a good start</vt:lpstr>
      <vt:lpstr>Our proposal: Trusted Cloud Computing Platform</vt:lpstr>
      <vt:lpstr>Issues with current VMMs</vt:lpstr>
      <vt:lpstr>Challenges: Secure memory management</vt:lpstr>
      <vt:lpstr>Summary: Trusted Cloud Computing Platform</vt:lpstr>
      <vt:lpstr>Thanks! Questions?</vt:lpstr>
    </vt:vector>
  </TitlesOfParts>
  <Company>MPI-SWS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Trusted Cloud Computing</dc:title>
  <dc:creator>Nuno Santos</dc:creator>
  <cp:lastModifiedBy>Nuno Santos</cp:lastModifiedBy>
  <cp:revision>995</cp:revision>
  <cp:lastPrinted>2009-06-10T15:11:44Z</cp:lastPrinted>
  <dcterms:created xsi:type="dcterms:W3CDTF">2009-06-16T15:57:36Z</dcterms:created>
  <dcterms:modified xsi:type="dcterms:W3CDTF">2009-06-16T16:04:18Z</dcterms:modified>
</cp:coreProperties>
</file>